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notesMasterIdLst>
    <p:notesMasterId r:id="rId22"/>
  </p:notesMasterIdLst>
  <p:sldIdLst>
    <p:sldId id="330" r:id="rId2"/>
    <p:sldId id="331" r:id="rId3"/>
    <p:sldId id="364" r:id="rId4"/>
    <p:sldId id="365" r:id="rId5"/>
    <p:sldId id="366" r:id="rId6"/>
    <p:sldId id="363" r:id="rId7"/>
    <p:sldId id="332" r:id="rId8"/>
    <p:sldId id="334" r:id="rId9"/>
    <p:sldId id="335" r:id="rId10"/>
    <p:sldId id="337" r:id="rId11"/>
    <p:sldId id="339" r:id="rId12"/>
    <p:sldId id="340" r:id="rId13"/>
    <p:sldId id="346" r:id="rId14"/>
    <p:sldId id="347" r:id="rId15"/>
    <p:sldId id="353" r:id="rId16"/>
    <p:sldId id="359" r:id="rId17"/>
    <p:sldId id="361" r:id="rId18"/>
    <p:sldId id="367" r:id="rId19"/>
    <p:sldId id="368" r:id="rId20"/>
    <p:sldId id="362" r:id="rId21"/>
  </p:sldIdLst>
  <p:sldSz cx="9144000" cy="6858000" type="screen4x3"/>
  <p:notesSz cx="7099300" cy="10234613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FFF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226" autoAdjust="0"/>
  </p:normalViewPr>
  <p:slideViewPr>
    <p:cSldViewPr>
      <p:cViewPr varScale="1">
        <p:scale>
          <a:sx n="105" d="100"/>
          <a:sy n="105" d="100"/>
        </p:scale>
        <p:origin x="102" y="4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8" Type="http://schemas.openxmlformats.org/officeDocument/2006/relationships/image" Target="../media/image8.wmf"/><Relationship Id="rId3" Type="http://schemas.openxmlformats.org/officeDocument/2006/relationships/image" Target="../media/image3.wmf"/><Relationship Id="rId7" Type="http://schemas.openxmlformats.org/officeDocument/2006/relationships/image" Target="../media/image7.wmf"/><Relationship Id="rId2" Type="http://schemas.openxmlformats.org/officeDocument/2006/relationships/image" Target="../media/image2.wmf"/><Relationship Id="rId1" Type="http://schemas.openxmlformats.org/officeDocument/2006/relationships/image" Target="../media/image1.wmf"/><Relationship Id="rId6" Type="http://schemas.openxmlformats.org/officeDocument/2006/relationships/image" Target="../media/image6.wmf"/><Relationship Id="rId5" Type="http://schemas.openxmlformats.org/officeDocument/2006/relationships/image" Target="../media/image5.wmf"/><Relationship Id="rId10" Type="http://schemas.openxmlformats.org/officeDocument/2006/relationships/image" Target="../media/image10.wmf"/><Relationship Id="rId4" Type="http://schemas.openxmlformats.org/officeDocument/2006/relationships/image" Target="../media/image4.wmf"/><Relationship Id="rId9" Type="http://schemas.openxmlformats.org/officeDocument/2006/relationships/image" Target="../media/image9.wmf"/></Relationships>
</file>

<file path=ppt/drawings/_rels/vmlDrawing10.vml.rels><?xml version="1.0" encoding="UTF-8" standalone="yes"?>
<Relationships xmlns="http://schemas.openxmlformats.org/package/2006/relationships"><Relationship Id="rId8" Type="http://schemas.openxmlformats.org/officeDocument/2006/relationships/image" Target="../media/image75.wmf"/><Relationship Id="rId3" Type="http://schemas.openxmlformats.org/officeDocument/2006/relationships/image" Target="../media/image70.wmf"/><Relationship Id="rId7" Type="http://schemas.openxmlformats.org/officeDocument/2006/relationships/image" Target="../media/image74.wmf"/><Relationship Id="rId2" Type="http://schemas.openxmlformats.org/officeDocument/2006/relationships/image" Target="../media/image69.wmf"/><Relationship Id="rId1" Type="http://schemas.openxmlformats.org/officeDocument/2006/relationships/image" Target="../media/image68.wmf"/><Relationship Id="rId6" Type="http://schemas.openxmlformats.org/officeDocument/2006/relationships/image" Target="../media/image73.wmf"/><Relationship Id="rId5" Type="http://schemas.openxmlformats.org/officeDocument/2006/relationships/image" Target="../media/image72.wmf"/><Relationship Id="rId4" Type="http://schemas.openxmlformats.org/officeDocument/2006/relationships/image" Target="../media/image71.wmf"/></Relationships>
</file>

<file path=ppt/drawings/_rels/vmlDrawing11.vml.rels><?xml version="1.0" encoding="UTF-8" standalone="yes"?>
<Relationships xmlns="http://schemas.openxmlformats.org/package/2006/relationships"><Relationship Id="rId8" Type="http://schemas.openxmlformats.org/officeDocument/2006/relationships/image" Target="../media/image87.wmf"/><Relationship Id="rId3" Type="http://schemas.openxmlformats.org/officeDocument/2006/relationships/image" Target="../media/image82.wmf"/><Relationship Id="rId7" Type="http://schemas.openxmlformats.org/officeDocument/2006/relationships/image" Target="../media/image86.wmf"/><Relationship Id="rId2" Type="http://schemas.openxmlformats.org/officeDocument/2006/relationships/image" Target="../media/image81.wmf"/><Relationship Id="rId1" Type="http://schemas.openxmlformats.org/officeDocument/2006/relationships/image" Target="../media/image80.wmf"/><Relationship Id="rId6" Type="http://schemas.openxmlformats.org/officeDocument/2006/relationships/image" Target="../media/image85.wmf"/><Relationship Id="rId5" Type="http://schemas.openxmlformats.org/officeDocument/2006/relationships/image" Target="../media/image84.wmf"/><Relationship Id="rId4" Type="http://schemas.openxmlformats.org/officeDocument/2006/relationships/image" Target="../media/image83.wmf"/></Relationships>
</file>

<file path=ppt/drawings/_rels/vmlDrawing12.vml.rels><?xml version="1.0" encoding="UTF-8" standalone="yes"?>
<Relationships xmlns="http://schemas.openxmlformats.org/package/2006/relationships"><Relationship Id="rId2" Type="http://schemas.openxmlformats.org/officeDocument/2006/relationships/image" Target="../media/image93.wmf"/><Relationship Id="rId1" Type="http://schemas.openxmlformats.org/officeDocument/2006/relationships/image" Target="../media/image92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.wmf"/><Relationship Id="rId2" Type="http://schemas.openxmlformats.org/officeDocument/2006/relationships/image" Target="../media/image13.wmf"/><Relationship Id="rId1" Type="http://schemas.openxmlformats.org/officeDocument/2006/relationships/image" Target="../media/image12.wmf"/><Relationship Id="rId6" Type="http://schemas.openxmlformats.org/officeDocument/2006/relationships/image" Target="../media/image17.wmf"/><Relationship Id="rId5" Type="http://schemas.openxmlformats.org/officeDocument/2006/relationships/image" Target="../media/image16.wmf"/><Relationship Id="rId4" Type="http://schemas.openxmlformats.org/officeDocument/2006/relationships/image" Target="../media/image15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20.wmf"/><Relationship Id="rId1" Type="http://schemas.openxmlformats.org/officeDocument/2006/relationships/image" Target="../media/image19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20.wmf"/><Relationship Id="rId1" Type="http://schemas.openxmlformats.org/officeDocument/2006/relationships/image" Target="../media/image19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25.wmf"/><Relationship Id="rId2" Type="http://schemas.openxmlformats.org/officeDocument/2006/relationships/image" Target="../media/image24.wmf"/><Relationship Id="rId1" Type="http://schemas.openxmlformats.org/officeDocument/2006/relationships/image" Target="../media/image23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30.wmf"/><Relationship Id="rId1" Type="http://schemas.openxmlformats.org/officeDocument/2006/relationships/image" Target="../media/image29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37.wmf"/><Relationship Id="rId2" Type="http://schemas.openxmlformats.org/officeDocument/2006/relationships/image" Target="../media/image36.wmf"/><Relationship Id="rId1" Type="http://schemas.openxmlformats.org/officeDocument/2006/relationships/image" Target="../media/image35.wmf"/><Relationship Id="rId5" Type="http://schemas.openxmlformats.org/officeDocument/2006/relationships/image" Target="../media/image39.wmf"/><Relationship Id="rId4" Type="http://schemas.openxmlformats.org/officeDocument/2006/relationships/image" Target="../media/image38.wmf"/></Relationships>
</file>

<file path=ppt/drawings/_rels/vmlDrawing8.vml.rels><?xml version="1.0" encoding="UTF-8" standalone="yes"?>
<Relationships xmlns="http://schemas.openxmlformats.org/package/2006/relationships"><Relationship Id="rId8" Type="http://schemas.openxmlformats.org/officeDocument/2006/relationships/image" Target="../media/image48.wmf"/><Relationship Id="rId3" Type="http://schemas.openxmlformats.org/officeDocument/2006/relationships/image" Target="../media/image43.wmf"/><Relationship Id="rId7" Type="http://schemas.openxmlformats.org/officeDocument/2006/relationships/image" Target="../media/image47.wmf"/><Relationship Id="rId12" Type="http://schemas.openxmlformats.org/officeDocument/2006/relationships/image" Target="../media/image52.wmf"/><Relationship Id="rId2" Type="http://schemas.openxmlformats.org/officeDocument/2006/relationships/image" Target="../media/image42.wmf"/><Relationship Id="rId1" Type="http://schemas.openxmlformats.org/officeDocument/2006/relationships/image" Target="../media/image41.wmf"/><Relationship Id="rId6" Type="http://schemas.openxmlformats.org/officeDocument/2006/relationships/image" Target="../media/image46.wmf"/><Relationship Id="rId11" Type="http://schemas.openxmlformats.org/officeDocument/2006/relationships/image" Target="../media/image51.wmf"/><Relationship Id="rId5" Type="http://schemas.openxmlformats.org/officeDocument/2006/relationships/image" Target="../media/image45.wmf"/><Relationship Id="rId10" Type="http://schemas.openxmlformats.org/officeDocument/2006/relationships/image" Target="../media/image50.wmf"/><Relationship Id="rId4" Type="http://schemas.openxmlformats.org/officeDocument/2006/relationships/image" Target="../media/image44.wmf"/><Relationship Id="rId9" Type="http://schemas.openxmlformats.org/officeDocument/2006/relationships/image" Target="../media/image49.w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55.wmf"/><Relationship Id="rId2" Type="http://schemas.openxmlformats.org/officeDocument/2006/relationships/image" Target="../media/image54.wmf"/><Relationship Id="rId1" Type="http://schemas.openxmlformats.org/officeDocument/2006/relationships/image" Target="../media/image53.wmf"/><Relationship Id="rId6" Type="http://schemas.openxmlformats.org/officeDocument/2006/relationships/image" Target="../media/image58.wmf"/><Relationship Id="rId5" Type="http://schemas.openxmlformats.org/officeDocument/2006/relationships/image" Target="../media/image57.wmf"/><Relationship Id="rId4" Type="http://schemas.openxmlformats.org/officeDocument/2006/relationships/image" Target="../media/image56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defTabSz="990600">
              <a:defRPr sz="1300" smtClean="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defTabSz="990600">
              <a:defRPr sz="1300" smtClean="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765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0600" y="768350"/>
            <a:ext cx="5118100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860925"/>
            <a:ext cx="5680075" cy="4605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defTabSz="990600">
              <a:defRPr sz="1300" smtClean="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defTabSz="990600">
              <a:defRPr sz="1300"/>
            </a:lvl1pPr>
          </a:lstStyle>
          <a:p>
            <a:fld id="{DE22EDDF-ABE7-4938-88CF-3DD3C8944997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l-GR" altLang="zh-CN" dirty="0" smtClean="0"/>
              <a:t>Ω ω </a:t>
            </a:r>
            <a:r>
              <a:rPr lang="en-US" altLang="zh-CN" dirty="0" smtClean="0"/>
              <a:t>omega </a:t>
            </a:r>
            <a:r>
              <a:rPr lang="en-US" altLang="zh-CN" dirty="0" err="1" smtClean="0"/>
              <a:t>o`miga</a:t>
            </a:r>
            <a:r>
              <a:rPr lang="en-US" altLang="zh-CN" dirty="0" smtClean="0"/>
              <a:t> </a:t>
            </a:r>
            <a:r>
              <a:rPr lang="zh-CN" altLang="en-US" dirty="0" smtClean="0"/>
              <a:t>欧米伽 </a:t>
            </a:r>
            <a:endParaRPr lang="en-US" altLang="zh-CN" dirty="0" smtClean="0"/>
          </a:p>
          <a:p>
            <a:r>
              <a:rPr lang="el-GR" altLang="zh-CN" dirty="0" smtClean="0"/>
              <a:t>Φ φ </a:t>
            </a:r>
            <a:r>
              <a:rPr lang="en-US" altLang="zh-CN" dirty="0" smtClean="0"/>
              <a:t>phi </a:t>
            </a:r>
            <a:r>
              <a:rPr lang="en-US" altLang="zh-CN" dirty="0" err="1" smtClean="0"/>
              <a:t>fai</a:t>
            </a:r>
            <a:r>
              <a:rPr lang="en-US" altLang="zh-CN" dirty="0" smtClean="0"/>
              <a:t> </a:t>
            </a:r>
            <a:r>
              <a:rPr lang="zh-CN" altLang="en-US" dirty="0" smtClean="0"/>
              <a:t>佛爱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22EDDF-ABE7-4938-88CF-3DD3C8944997}" type="slidenum">
              <a:rPr lang="en-US" altLang="zh-CN" smtClean="0"/>
              <a:pPr/>
              <a:t>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148269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1" dirty="0" smtClean="0"/>
              <a:t>220V</a:t>
            </a:r>
            <a:r>
              <a:rPr lang="zh-CN" altLang="en-US" b="1" dirty="0" smtClean="0"/>
              <a:t>交流电：</a:t>
            </a:r>
            <a:r>
              <a:rPr lang="zh-CN" altLang="en-US" dirty="0" smtClean="0"/>
              <a:t>有效值就是</a:t>
            </a:r>
            <a:r>
              <a:rPr lang="en-US" altLang="zh-CN" dirty="0" smtClean="0"/>
              <a:t>220V</a:t>
            </a:r>
          </a:p>
          <a:p>
            <a:r>
              <a:rPr lang="zh-CN" altLang="en-US" dirty="0" smtClean="0"/>
              <a:t>最大值（极大值、振幅值）：√</a:t>
            </a:r>
            <a:r>
              <a:rPr lang="en-US" altLang="zh-CN" dirty="0" smtClean="0"/>
              <a:t>2×220=311V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22EDDF-ABE7-4938-88CF-3DD3C8944997}" type="slidenum">
              <a:rPr lang="en-US" altLang="zh-CN" smtClean="0"/>
              <a:pPr/>
              <a:t>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587071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0" y="0"/>
            <a:ext cx="8763000" cy="5943600"/>
            <a:chOff x="0" y="0"/>
            <a:chExt cx="5520" cy="3744"/>
          </a:xfrm>
        </p:grpSpPr>
        <p:sp>
          <p:nvSpPr>
            <p:cNvPr id="5" name="Rectangle 3"/>
            <p:cNvSpPr>
              <a:spLocks noChangeArrowheads="1"/>
            </p:cNvSpPr>
            <p:nvPr/>
          </p:nvSpPr>
          <p:spPr bwMode="auto">
            <a:xfrm>
              <a:off x="0" y="0"/>
              <a:ext cx="1104" cy="307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 sz="2400">
                <a:latin typeface="Times New Roman" panose="02020603050405020304" pitchFamily="18" charset="0"/>
              </a:endParaRPr>
            </a:p>
          </p:txBody>
        </p:sp>
        <p:grpSp>
          <p:nvGrpSpPr>
            <p:cNvPr id="6" name="Group 4"/>
            <p:cNvGrpSpPr>
              <a:grpSpLocks/>
            </p:cNvGrpSpPr>
            <p:nvPr userDrawn="1"/>
          </p:nvGrpSpPr>
          <p:grpSpPr bwMode="auto">
            <a:xfrm>
              <a:off x="0" y="2208"/>
              <a:ext cx="5520" cy="1536"/>
              <a:chOff x="0" y="2208"/>
              <a:chExt cx="5520" cy="1536"/>
            </a:xfrm>
          </p:grpSpPr>
          <p:sp>
            <p:nvSpPr>
              <p:cNvPr id="10" name="Rectangle 5"/>
              <p:cNvSpPr>
                <a:spLocks noChangeArrowheads="1"/>
              </p:cNvSpPr>
              <p:nvPr/>
            </p:nvSpPr>
            <p:spPr bwMode="ltGray">
              <a:xfrm>
                <a:off x="624" y="2208"/>
                <a:ext cx="4896" cy="1536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zh-CN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1" name="Rectangle 6"/>
              <p:cNvSpPr>
                <a:spLocks noChangeArrowheads="1"/>
              </p:cNvSpPr>
              <p:nvPr/>
            </p:nvSpPr>
            <p:spPr bwMode="white">
              <a:xfrm>
                <a:off x="654" y="2352"/>
                <a:ext cx="4818" cy="13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zh-CN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2" name="Line 7"/>
              <p:cNvSpPr>
                <a:spLocks noChangeShapeType="1"/>
              </p:cNvSpPr>
              <p:nvPr/>
            </p:nvSpPr>
            <p:spPr bwMode="auto">
              <a:xfrm>
                <a:off x="0" y="3072"/>
                <a:ext cx="624" cy="0"/>
              </a:xfrm>
              <a:prstGeom prst="line">
                <a:avLst/>
              </a:prstGeom>
              <a:noFill/>
              <a:ln w="50800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7" name="Group 8"/>
            <p:cNvGrpSpPr>
              <a:grpSpLocks/>
            </p:cNvGrpSpPr>
            <p:nvPr userDrawn="1"/>
          </p:nvGrpSpPr>
          <p:grpSpPr bwMode="auto">
            <a:xfrm>
              <a:off x="400" y="336"/>
              <a:ext cx="5088" cy="192"/>
              <a:chOff x="400" y="336"/>
              <a:chExt cx="5088" cy="192"/>
            </a:xfrm>
          </p:grpSpPr>
          <p:sp>
            <p:nvSpPr>
              <p:cNvPr id="8" name="Rectangle 9"/>
              <p:cNvSpPr>
                <a:spLocks noChangeArrowheads="1"/>
              </p:cNvSpPr>
              <p:nvPr/>
            </p:nvSpPr>
            <p:spPr bwMode="auto">
              <a:xfrm>
                <a:off x="3952" y="336"/>
                <a:ext cx="1536" cy="192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zh-CN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" name="Line 10"/>
              <p:cNvSpPr>
                <a:spLocks noChangeShapeType="1"/>
              </p:cNvSpPr>
              <p:nvPr/>
            </p:nvSpPr>
            <p:spPr bwMode="auto">
              <a:xfrm>
                <a:off x="400" y="432"/>
                <a:ext cx="5088" cy="0"/>
              </a:xfrm>
              <a:prstGeom prst="line">
                <a:avLst/>
              </a:prstGeom>
              <a:noFill/>
              <a:ln w="44450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sp>
        <p:nvSpPr>
          <p:cNvPr id="99339" name="Rectangle 11"/>
          <p:cNvSpPr>
            <a:spLocks noGrp="1" noChangeArrowheads="1"/>
          </p:cNvSpPr>
          <p:nvPr>
            <p:ph type="ctrTitle"/>
          </p:nvPr>
        </p:nvSpPr>
        <p:spPr>
          <a:xfrm>
            <a:off x="2057400" y="1143000"/>
            <a:ext cx="6629400" cy="2209800"/>
          </a:xfrm>
        </p:spPr>
        <p:txBody>
          <a:bodyPr/>
          <a:lstStyle>
            <a:lvl1pPr>
              <a:defRPr sz="4800"/>
            </a:lvl1pPr>
          </a:lstStyle>
          <a:p>
            <a:pPr lvl="0"/>
            <a:r>
              <a:rPr lang="zh-CN" altLang="en-US" noProof="0" smtClean="0"/>
              <a:t>单击此处编辑母版标题样式</a:t>
            </a:r>
          </a:p>
        </p:txBody>
      </p:sp>
      <p:sp>
        <p:nvSpPr>
          <p:cNvPr id="99340" name="Rectangle 12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962400"/>
            <a:ext cx="6858000" cy="1600200"/>
          </a:xfrm>
        </p:spPr>
        <p:txBody>
          <a:bodyPr anchor="ctr"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pPr lvl="0"/>
            <a:r>
              <a:rPr lang="zh-CN" altLang="en-US" noProof="0" smtClean="0"/>
              <a:t>单击此处编辑母版副标题样式</a:t>
            </a:r>
          </a:p>
        </p:txBody>
      </p:sp>
      <p:sp>
        <p:nvSpPr>
          <p:cNvPr id="13" name="Rectangle 13"/>
          <p:cNvSpPr>
            <a:spLocks noGrp="1" noChangeArrowheads="1"/>
          </p:cNvSpPr>
          <p:nvPr>
            <p:ph type="dt" sz="half" idx="10"/>
          </p:nvPr>
        </p:nvSpPr>
        <p:spPr>
          <a:xfrm>
            <a:off x="912813" y="6251575"/>
            <a:ext cx="1905000" cy="45720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4" name="Rectangle 14"/>
          <p:cNvSpPr>
            <a:spLocks noGrp="1" noChangeArrowheads="1"/>
          </p:cNvSpPr>
          <p:nvPr>
            <p:ph type="ftr" sz="quarter" idx="11"/>
          </p:nvPr>
        </p:nvSpPr>
        <p:spPr>
          <a:xfrm>
            <a:off x="3354388" y="6248400"/>
            <a:ext cx="2895600" cy="45720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5" name="Rectangle 1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A6D92F7-EE20-4ECC-8E32-325E4F44995D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860873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748D8A7-C91E-4E29-BD42-0D51441CF4BA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711572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43700" y="277813"/>
            <a:ext cx="1943100" cy="5853112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914400" y="277813"/>
            <a:ext cx="5676900" cy="5853112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5FB1C9A-0427-4E43-8CC2-B62B4289C661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339060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277813"/>
            <a:ext cx="77724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914400" y="1600200"/>
            <a:ext cx="3810000" cy="453072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876800" y="1600200"/>
            <a:ext cx="3810000" cy="453072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A0B0712-647F-40F5-B045-621DDC5E9CC2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574183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277813"/>
            <a:ext cx="77724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914400" y="1600200"/>
            <a:ext cx="3810000" cy="453072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876800" y="1600200"/>
            <a:ext cx="3810000" cy="21891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876800" y="3941763"/>
            <a:ext cx="3810000" cy="218916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1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F9373A9-B394-4930-9897-9F38E016719A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748302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AFD93BB-0ACD-4E8B-A811-4E62172BF8D0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627371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7DF7F97-D99D-4912-87F3-B4D65A22FF87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414166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914400" y="1600200"/>
            <a:ext cx="38100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876800" y="1600200"/>
            <a:ext cx="38100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61E598C-320A-401E-9A1F-AE8F01253BB6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520059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1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1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694922D-09F7-4ADC-A6AF-345D8C6C4701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45833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1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718EBDD-3EA8-4241-9AC6-C87DB2233F3D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546853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1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58533CB-FEA7-4D3A-AC3D-6C189B5F3B0B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630370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6A274EE-98B2-4736-9AA9-53C2BE7735DC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614734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68443B9-8F94-4051-B606-968AEC362310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270281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6" name="Group 2"/>
          <p:cNvGrpSpPr>
            <a:grpSpLocks/>
          </p:cNvGrpSpPr>
          <p:nvPr/>
        </p:nvGrpSpPr>
        <p:grpSpPr bwMode="auto">
          <a:xfrm>
            <a:off x="0" y="0"/>
            <a:ext cx="8686800" cy="3429000"/>
            <a:chOff x="0" y="0"/>
            <a:chExt cx="5472" cy="3072"/>
          </a:xfrm>
        </p:grpSpPr>
        <p:sp>
          <p:nvSpPr>
            <p:cNvPr id="1033" name="Rectangle 3"/>
            <p:cNvSpPr>
              <a:spLocks noChangeArrowheads="1"/>
            </p:cNvSpPr>
            <p:nvPr/>
          </p:nvSpPr>
          <p:spPr bwMode="auto">
            <a:xfrm>
              <a:off x="0" y="0"/>
              <a:ext cx="384" cy="307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 sz="2400">
                <a:latin typeface="Times New Roman" panose="02020603050405020304" pitchFamily="18" charset="0"/>
              </a:endParaRPr>
            </a:p>
          </p:txBody>
        </p:sp>
        <p:grpSp>
          <p:nvGrpSpPr>
            <p:cNvPr id="1034" name="Group 4"/>
            <p:cNvGrpSpPr>
              <a:grpSpLocks/>
            </p:cNvGrpSpPr>
            <p:nvPr/>
          </p:nvGrpSpPr>
          <p:grpSpPr bwMode="auto">
            <a:xfrm>
              <a:off x="240" y="893"/>
              <a:ext cx="5232" cy="115"/>
              <a:chOff x="240" y="893"/>
              <a:chExt cx="5232" cy="115"/>
            </a:xfrm>
          </p:grpSpPr>
          <p:sp>
            <p:nvSpPr>
              <p:cNvPr id="1035" name="Rectangle 5"/>
              <p:cNvSpPr>
                <a:spLocks noChangeArrowheads="1"/>
              </p:cNvSpPr>
              <p:nvPr/>
            </p:nvSpPr>
            <p:spPr bwMode="auto">
              <a:xfrm>
                <a:off x="4320" y="893"/>
                <a:ext cx="1152" cy="115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zh-CN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36" name="Line 6"/>
              <p:cNvSpPr>
                <a:spLocks noChangeShapeType="1"/>
              </p:cNvSpPr>
              <p:nvPr/>
            </p:nvSpPr>
            <p:spPr bwMode="auto">
              <a:xfrm>
                <a:off x="240" y="943"/>
                <a:ext cx="5232" cy="0"/>
              </a:xfrm>
              <a:prstGeom prst="line">
                <a:avLst/>
              </a:prstGeom>
              <a:noFill/>
              <a:ln w="19050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sp>
        <p:nvSpPr>
          <p:cNvPr id="1027" name="Rectangle 7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7813"/>
            <a:ext cx="8077200" cy="7029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 smtClean="0"/>
              <a:t>单击此处编辑母版标题样式</a:t>
            </a:r>
          </a:p>
        </p:txBody>
      </p:sp>
      <p:sp>
        <p:nvSpPr>
          <p:cNvPr id="1028" name="Rectangle 8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141188"/>
            <a:ext cx="8077200" cy="4989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</a:p>
        </p:txBody>
      </p:sp>
      <p:sp>
        <p:nvSpPr>
          <p:cNvPr id="98313" name="Rectangle 9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14400" y="6251575"/>
            <a:ext cx="1981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 smtClean="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8314" name="Rectangle 10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352800" y="62484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000" smtClean="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8315" name="Rectangle 11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818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/>
            </a:lvl1pPr>
          </a:lstStyle>
          <a:p>
            <a:fld id="{137ED44D-491F-4C68-8840-2AB487FFB8E3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</p:sldLayoutIdLs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Times New Roman" pitchFamily="18" charset="0"/>
          <a:ea typeface="宋体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Times New Roman" pitchFamily="18" charset="0"/>
          <a:ea typeface="宋体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Times New Roman" pitchFamily="18" charset="0"/>
          <a:ea typeface="宋体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Times New Roman" pitchFamily="18" charset="0"/>
          <a:ea typeface="宋体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Times New Roman" pitchFamily="18" charset="0"/>
          <a:ea typeface="宋体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Times New Roman" pitchFamily="18" charset="0"/>
          <a:ea typeface="宋体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Times New Roman" pitchFamily="18" charset="0"/>
          <a:ea typeface="宋体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Times New Roman" pitchFamily="18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90000"/>
        <a:buFont typeface="Wingdings" panose="05000000000000000000" pitchFamily="2" charset="2"/>
        <a:buChar char="n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anose="05000000000000000000" pitchFamily="2" charset="2"/>
        <a:buChar char="n"/>
        <a:defRPr sz="26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55000"/>
        <a:buFont typeface="Wingdings" panose="05000000000000000000" pitchFamily="2" charset="2"/>
        <a:buChar char="n"/>
        <a:defRPr sz="23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wmf"/><Relationship Id="rId13" Type="http://schemas.openxmlformats.org/officeDocument/2006/relationships/oleObject" Target="../embeddings/oleObject36.bin"/><Relationship Id="rId18" Type="http://schemas.openxmlformats.org/officeDocument/2006/relationships/image" Target="../media/image48.wmf"/><Relationship Id="rId26" Type="http://schemas.openxmlformats.org/officeDocument/2006/relationships/image" Target="../media/image52.wmf"/><Relationship Id="rId3" Type="http://schemas.openxmlformats.org/officeDocument/2006/relationships/oleObject" Target="../embeddings/oleObject31.bin"/><Relationship Id="rId21" Type="http://schemas.openxmlformats.org/officeDocument/2006/relationships/oleObject" Target="../embeddings/oleObject40.bin"/><Relationship Id="rId7" Type="http://schemas.openxmlformats.org/officeDocument/2006/relationships/oleObject" Target="../embeddings/oleObject33.bin"/><Relationship Id="rId12" Type="http://schemas.openxmlformats.org/officeDocument/2006/relationships/image" Target="../media/image45.wmf"/><Relationship Id="rId17" Type="http://schemas.openxmlformats.org/officeDocument/2006/relationships/oleObject" Target="../embeddings/oleObject38.bin"/><Relationship Id="rId25" Type="http://schemas.openxmlformats.org/officeDocument/2006/relationships/oleObject" Target="../embeddings/oleObject42.bin"/><Relationship Id="rId2" Type="http://schemas.openxmlformats.org/officeDocument/2006/relationships/slideLayout" Target="../slideLayouts/slideLayout4.xml"/><Relationship Id="rId16" Type="http://schemas.openxmlformats.org/officeDocument/2006/relationships/image" Target="../media/image47.wmf"/><Relationship Id="rId20" Type="http://schemas.openxmlformats.org/officeDocument/2006/relationships/image" Target="../media/image49.wmf"/><Relationship Id="rId1" Type="http://schemas.openxmlformats.org/officeDocument/2006/relationships/vmlDrawing" Target="../drawings/vmlDrawing8.vml"/><Relationship Id="rId6" Type="http://schemas.openxmlformats.org/officeDocument/2006/relationships/image" Target="../media/image42.wmf"/><Relationship Id="rId11" Type="http://schemas.openxmlformats.org/officeDocument/2006/relationships/oleObject" Target="../embeddings/oleObject35.bin"/><Relationship Id="rId24" Type="http://schemas.openxmlformats.org/officeDocument/2006/relationships/image" Target="../media/image51.wmf"/><Relationship Id="rId5" Type="http://schemas.openxmlformats.org/officeDocument/2006/relationships/oleObject" Target="../embeddings/oleObject32.bin"/><Relationship Id="rId15" Type="http://schemas.openxmlformats.org/officeDocument/2006/relationships/oleObject" Target="../embeddings/oleObject37.bin"/><Relationship Id="rId23" Type="http://schemas.openxmlformats.org/officeDocument/2006/relationships/oleObject" Target="../embeddings/oleObject41.bin"/><Relationship Id="rId10" Type="http://schemas.openxmlformats.org/officeDocument/2006/relationships/image" Target="../media/image44.wmf"/><Relationship Id="rId19" Type="http://schemas.openxmlformats.org/officeDocument/2006/relationships/oleObject" Target="../embeddings/oleObject39.bin"/><Relationship Id="rId4" Type="http://schemas.openxmlformats.org/officeDocument/2006/relationships/image" Target="../media/image41.wmf"/><Relationship Id="rId9" Type="http://schemas.openxmlformats.org/officeDocument/2006/relationships/oleObject" Target="../embeddings/oleObject34.bin"/><Relationship Id="rId14" Type="http://schemas.openxmlformats.org/officeDocument/2006/relationships/image" Target="../media/image46.wmf"/><Relationship Id="rId22" Type="http://schemas.openxmlformats.org/officeDocument/2006/relationships/image" Target="../media/image50.w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wmf"/><Relationship Id="rId13" Type="http://schemas.openxmlformats.org/officeDocument/2006/relationships/oleObject" Target="../embeddings/oleObject48.bin"/><Relationship Id="rId18" Type="http://schemas.openxmlformats.org/officeDocument/2006/relationships/image" Target="../media/image62.png"/><Relationship Id="rId3" Type="http://schemas.openxmlformats.org/officeDocument/2006/relationships/oleObject" Target="../embeddings/oleObject43.bin"/><Relationship Id="rId21" Type="http://schemas.openxmlformats.org/officeDocument/2006/relationships/image" Target="../media/image65.png"/><Relationship Id="rId7" Type="http://schemas.openxmlformats.org/officeDocument/2006/relationships/oleObject" Target="../embeddings/oleObject45.bin"/><Relationship Id="rId12" Type="http://schemas.openxmlformats.org/officeDocument/2006/relationships/image" Target="../media/image57.wmf"/><Relationship Id="rId17" Type="http://schemas.openxmlformats.org/officeDocument/2006/relationships/image" Target="../media/image61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60.png"/><Relationship Id="rId20" Type="http://schemas.openxmlformats.org/officeDocument/2006/relationships/image" Target="../media/image64.png"/><Relationship Id="rId1" Type="http://schemas.openxmlformats.org/officeDocument/2006/relationships/vmlDrawing" Target="../drawings/vmlDrawing9.vml"/><Relationship Id="rId6" Type="http://schemas.openxmlformats.org/officeDocument/2006/relationships/image" Target="../media/image54.wmf"/><Relationship Id="rId11" Type="http://schemas.openxmlformats.org/officeDocument/2006/relationships/oleObject" Target="../embeddings/oleObject47.bin"/><Relationship Id="rId5" Type="http://schemas.openxmlformats.org/officeDocument/2006/relationships/oleObject" Target="../embeddings/oleObject44.bin"/><Relationship Id="rId15" Type="http://schemas.openxmlformats.org/officeDocument/2006/relationships/image" Target="../media/image59.png"/><Relationship Id="rId23" Type="http://schemas.openxmlformats.org/officeDocument/2006/relationships/image" Target="../media/image67.png"/><Relationship Id="rId10" Type="http://schemas.openxmlformats.org/officeDocument/2006/relationships/image" Target="../media/image56.wmf"/><Relationship Id="rId19" Type="http://schemas.openxmlformats.org/officeDocument/2006/relationships/image" Target="../media/image63.png"/><Relationship Id="rId4" Type="http://schemas.openxmlformats.org/officeDocument/2006/relationships/image" Target="../media/image53.wmf"/><Relationship Id="rId9" Type="http://schemas.openxmlformats.org/officeDocument/2006/relationships/oleObject" Target="../embeddings/oleObject46.bin"/><Relationship Id="rId14" Type="http://schemas.openxmlformats.org/officeDocument/2006/relationships/image" Target="../media/image58.wmf"/><Relationship Id="rId22" Type="http://schemas.openxmlformats.org/officeDocument/2006/relationships/image" Target="../media/image6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wmf"/><Relationship Id="rId13" Type="http://schemas.openxmlformats.org/officeDocument/2006/relationships/oleObject" Target="../embeddings/oleObject54.bin"/><Relationship Id="rId18" Type="http://schemas.openxmlformats.org/officeDocument/2006/relationships/image" Target="../media/image75.wmf"/><Relationship Id="rId3" Type="http://schemas.openxmlformats.org/officeDocument/2006/relationships/oleObject" Target="../embeddings/oleObject49.bin"/><Relationship Id="rId7" Type="http://schemas.openxmlformats.org/officeDocument/2006/relationships/oleObject" Target="../embeddings/oleObject51.bin"/><Relationship Id="rId12" Type="http://schemas.openxmlformats.org/officeDocument/2006/relationships/image" Target="../media/image72.wmf"/><Relationship Id="rId17" Type="http://schemas.openxmlformats.org/officeDocument/2006/relationships/oleObject" Target="../embeddings/oleObject56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74.wmf"/><Relationship Id="rId1" Type="http://schemas.openxmlformats.org/officeDocument/2006/relationships/vmlDrawing" Target="../drawings/vmlDrawing10.vml"/><Relationship Id="rId6" Type="http://schemas.openxmlformats.org/officeDocument/2006/relationships/image" Target="../media/image69.wmf"/><Relationship Id="rId11" Type="http://schemas.openxmlformats.org/officeDocument/2006/relationships/oleObject" Target="../embeddings/oleObject53.bin"/><Relationship Id="rId5" Type="http://schemas.openxmlformats.org/officeDocument/2006/relationships/oleObject" Target="../embeddings/oleObject50.bin"/><Relationship Id="rId15" Type="http://schemas.openxmlformats.org/officeDocument/2006/relationships/oleObject" Target="../embeddings/oleObject55.bin"/><Relationship Id="rId10" Type="http://schemas.openxmlformats.org/officeDocument/2006/relationships/image" Target="../media/image71.wmf"/><Relationship Id="rId19" Type="http://schemas.openxmlformats.org/officeDocument/2006/relationships/image" Target="../media/image76.png"/><Relationship Id="rId4" Type="http://schemas.openxmlformats.org/officeDocument/2006/relationships/image" Target="../media/image68.wmf"/><Relationship Id="rId9" Type="http://schemas.openxmlformats.org/officeDocument/2006/relationships/oleObject" Target="../embeddings/oleObject52.bin"/><Relationship Id="rId14" Type="http://schemas.openxmlformats.org/officeDocument/2006/relationships/image" Target="../media/image73.w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wmf"/><Relationship Id="rId13" Type="http://schemas.openxmlformats.org/officeDocument/2006/relationships/oleObject" Target="../embeddings/oleObject62.bin"/><Relationship Id="rId18" Type="http://schemas.openxmlformats.org/officeDocument/2006/relationships/image" Target="../media/image87.wmf"/><Relationship Id="rId3" Type="http://schemas.openxmlformats.org/officeDocument/2006/relationships/oleObject" Target="../embeddings/oleObject57.bin"/><Relationship Id="rId7" Type="http://schemas.openxmlformats.org/officeDocument/2006/relationships/oleObject" Target="../embeddings/oleObject59.bin"/><Relationship Id="rId12" Type="http://schemas.openxmlformats.org/officeDocument/2006/relationships/image" Target="../media/image84.wmf"/><Relationship Id="rId17" Type="http://schemas.openxmlformats.org/officeDocument/2006/relationships/oleObject" Target="../embeddings/oleObject64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86.wmf"/><Relationship Id="rId1" Type="http://schemas.openxmlformats.org/officeDocument/2006/relationships/vmlDrawing" Target="../drawings/vmlDrawing11.vml"/><Relationship Id="rId6" Type="http://schemas.openxmlformats.org/officeDocument/2006/relationships/image" Target="../media/image81.wmf"/><Relationship Id="rId11" Type="http://schemas.openxmlformats.org/officeDocument/2006/relationships/oleObject" Target="../embeddings/oleObject61.bin"/><Relationship Id="rId5" Type="http://schemas.openxmlformats.org/officeDocument/2006/relationships/oleObject" Target="../embeddings/oleObject58.bin"/><Relationship Id="rId15" Type="http://schemas.openxmlformats.org/officeDocument/2006/relationships/oleObject" Target="../embeddings/oleObject63.bin"/><Relationship Id="rId10" Type="http://schemas.openxmlformats.org/officeDocument/2006/relationships/image" Target="../media/image83.wmf"/><Relationship Id="rId19" Type="http://schemas.openxmlformats.org/officeDocument/2006/relationships/image" Target="../media/image88.png"/><Relationship Id="rId4" Type="http://schemas.openxmlformats.org/officeDocument/2006/relationships/image" Target="../media/image80.wmf"/><Relationship Id="rId9" Type="http://schemas.openxmlformats.org/officeDocument/2006/relationships/oleObject" Target="../embeddings/oleObject60.bin"/><Relationship Id="rId14" Type="http://schemas.openxmlformats.org/officeDocument/2006/relationships/image" Target="../media/image85.w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5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93.wmf"/><Relationship Id="rId5" Type="http://schemas.openxmlformats.org/officeDocument/2006/relationships/oleObject" Target="../embeddings/oleObject66.bin"/><Relationship Id="rId4" Type="http://schemas.openxmlformats.org/officeDocument/2006/relationships/image" Target="../media/image92.w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6.jpg"/><Relationship Id="rId4" Type="http://schemas.microsoft.com/office/2007/relationships/hdphoto" Target="../media/hdphoto4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jpg"/><Relationship Id="rId1" Type="http://schemas.openxmlformats.org/officeDocument/2006/relationships/slideLayout" Target="../slideLayouts/slideLayout2.xml"/><Relationship Id="rId4" Type="http://schemas.microsoft.com/office/2007/relationships/hdphoto" Target="../media/hdphoto5.wdp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wmf"/><Relationship Id="rId13" Type="http://schemas.openxmlformats.org/officeDocument/2006/relationships/image" Target="../media/image11.png"/><Relationship Id="rId18" Type="http://schemas.openxmlformats.org/officeDocument/2006/relationships/image" Target="../media/image7.wmf"/><Relationship Id="rId3" Type="http://schemas.openxmlformats.org/officeDocument/2006/relationships/oleObject" Target="../embeddings/oleObject1.bin"/><Relationship Id="rId21" Type="http://schemas.openxmlformats.org/officeDocument/2006/relationships/oleObject" Target="../embeddings/oleObject9.bin"/><Relationship Id="rId7" Type="http://schemas.openxmlformats.org/officeDocument/2006/relationships/oleObject" Target="../embeddings/oleObject3.bin"/><Relationship Id="rId12" Type="http://schemas.openxmlformats.org/officeDocument/2006/relationships/image" Target="../media/image5.wmf"/><Relationship Id="rId17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6.wmf"/><Relationship Id="rId20" Type="http://schemas.openxmlformats.org/officeDocument/2006/relationships/image" Target="../media/image8.wmf"/><Relationship Id="rId1" Type="http://schemas.openxmlformats.org/officeDocument/2006/relationships/vmlDrawing" Target="../drawings/vmlDrawing1.vml"/><Relationship Id="rId6" Type="http://schemas.openxmlformats.org/officeDocument/2006/relationships/image" Target="../media/image2.wmf"/><Relationship Id="rId11" Type="http://schemas.openxmlformats.org/officeDocument/2006/relationships/oleObject" Target="../embeddings/oleObject5.bin"/><Relationship Id="rId24" Type="http://schemas.openxmlformats.org/officeDocument/2006/relationships/image" Target="../media/image10.wmf"/><Relationship Id="rId5" Type="http://schemas.openxmlformats.org/officeDocument/2006/relationships/oleObject" Target="../embeddings/oleObject2.bin"/><Relationship Id="rId15" Type="http://schemas.openxmlformats.org/officeDocument/2006/relationships/oleObject" Target="../embeddings/oleObject6.bin"/><Relationship Id="rId23" Type="http://schemas.openxmlformats.org/officeDocument/2006/relationships/oleObject" Target="../embeddings/oleObject10.bin"/><Relationship Id="rId10" Type="http://schemas.openxmlformats.org/officeDocument/2006/relationships/image" Target="../media/image4.wmf"/><Relationship Id="rId19" Type="http://schemas.openxmlformats.org/officeDocument/2006/relationships/oleObject" Target="../embeddings/oleObject8.bin"/><Relationship Id="rId4" Type="http://schemas.openxmlformats.org/officeDocument/2006/relationships/image" Target="../media/image1.wmf"/><Relationship Id="rId9" Type="http://schemas.openxmlformats.org/officeDocument/2006/relationships/oleObject" Target="../embeddings/oleObject4.bin"/><Relationship Id="rId14" Type="http://schemas.microsoft.com/office/2007/relationships/hdphoto" Target="../media/hdphoto1.wdp"/><Relationship Id="rId22" Type="http://schemas.openxmlformats.org/officeDocument/2006/relationships/image" Target="../media/image9.wm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wmf"/><Relationship Id="rId13" Type="http://schemas.openxmlformats.org/officeDocument/2006/relationships/oleObject" Target="../embeddings/oleObject16.bin"/><Relationship Id="rId3" Type="http://schemas.openxmlformats.org/officeDocument/2006/relationships/oleObject" Target="../embeddings/oleObject11.bin"/><Relationship Id="rId7" Type="http://schemas.openxmlformats.org/officeDocument/2006/relationships/oleObject" Target="../embeddings/oleObject13.bin"/><Relationship Id="rId12" Type="http://schemas.openxmlformats.org/officeDocument/2006/relationships/image" Target="../media/image16.wmf"/><Relationship Id="rId2" Type="http://schemas.openxmlformats.org/officeDocument/2006/relationships/slideLayout" Target="../slideLayouts/slideLayout2.xml"/><Relationship Id="rId16" Type="http://schemas.microsoft.com/office/2007/relationships/hdphoto" Target="../media/hdphoto2.wdp"/><Relationship Id="rId1" Type="http://schemas.openxmlformats.org/officeDocument/2006/relationships/vmlDrawing" Target="../drawings/vmlDrawing2.vml"/><Relationship Id="rId6" Type="http://schemas.openxmlformats.org/officeDocument/2006/relationships/image" Target="../media/image13.wmf"/><Relationship Id="rId11" Type="http://schemas.openxmlformats.org/officeDocument/2006/relationships/oleObject" Target="../embeddings/oleObject15.bin"/><Relationship Id="rId5" Type="http://schemas.openxmlformats.org/officeDocument/2006/relationships/oleObject" Target="../embeddings/oleObject12.bin"/><Relationship Id="rId15" Type="http://schemas.openxmlformats.org/officeDocument/2006/relationships/image" Target="../media/image18.png"/><Relationship Id="rId10" Type="http://schemas.openxmlformats.org/officeDocument/2006/relationships/image" Target="../media/image15.wmf"/><Relationship Id="rId4" Type="http://schemas.openxmlformats.org/officeDocument/2006/relationships/image" Target="../media/image12.wmf"/><Relationship Id="rId9" Type="http://schemas.openxmlformats.org/officeDocument/2006/relationships/oleObject" Target="../embeddings/oleObject14.bin"/><Relationship Id="rId14" Type="http://schemas.openxmlformats.org/officeDocument/2006/relationships/image" Target="../media/image17.wmf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oleObject" Target="../embeddings/oleObject17.bin"/><Relationship Id="rId7" Type="http://schemas.openxmlformats.org/officeDocument/2006/relationships/image" Target="../media/image18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20.wmf"/><Relationship Id="rId5" Type="http://schemas.openxmlformats.org/officeDocument/2006/relationships/oleObject" Target="../embeddings/oleObject18.bin"/><Relationship Id="rId4" Type="http://schemas.openxmlformats.org/officeDocument/2006/relationships/image" Target="../media/image19.wmf"/><Relationship Id="rId9" Type="http://schemas.openxmlformats.org/officeDocument/2006/relationships/image" Target="../media/image21.jp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oleObject" Target="../embeddings/oleObject19.bin"/><Relationship Id="rId7" Type="http://schemas.openxmlformats.org/officeDocument/2006/relationships/image" Target="../media/image18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20.wmf"/><Relationship Id="rId5" Type="http://schemas.openxmlformats.org/officeDocument/2006/relationships/oleObject" Target="../embeddings/oleObject20.bin"/><Relationship Id="rId10" Type="http://schemas.microsoft.com/office/2007/relationships/hdphoto" Target="../media/hdphoto3.wdp"/><Relationship Id="rId4" Type="http://schemas.openxmlformats.org/officeDocument/2006/relationships/image" Target="../media/image19.wmf"/><Relationship Id="rId9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3.bin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24.wmf"/><Relationship Id="rId12" Type="http://schemas.openxmlformats.org/officeDocument/2006/relationships/image" Target="../media/image28.png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22.bin"/><Relationship Id="rId11" Type="http://schemas.openxmlformats.org/officeDocument/2006/relationships/image" Target="../media/image27.png"/><Relationship Id="rId5" Type="http://schemas.openxmlformats.org/officeDocument/2006/relationships/image" Target="../media/image23.wmf"/><Relationship Id="rId10" Type="http://schemas.openxmlformats.org/officeDocument/2006/relationships/image" Target="../media/image26.png"/><Relationship Id="rId4" Type="http://schemas.openxmlformats.org/officeDocument/2006/relationships/oleObject" Target="../embeddings/oleObject21.bin"/><Relationship Id="rId9" Type="http://schemas.openxmlformats.org/officeDocument/2006/relationships/image" Target="../media/image25.w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oleObject" Target="../embeddings/oleObject24.bin"/><Relationship Id="rId7" Type="http://schemas.openxmlformats.org/officeDocument/2006/relationships/image" Target="../media/image3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30.wmf"/><Relationship Id="rId5" Type="http://schemas.openxmlformats.org/officeDocument/2006/relationships/oleObject" Target="../embeddings/oleObject25.bin"/><Relationship Id="rId10" Type="http://schemas.openxmlformats.org/officeDocument/2006/relationships/image" Target="../media/image34.png"/><Relationship Id="rId4" Type="http://schemas.openxmlformats.org/officeDocument/2006/relationships/image" Target="../media/image29.wmf"/><Relationship Id="rId9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8.bin"/><Relationship Id="rId13" Type="http://schemas.openxmlformats.org/officeDocument/2006/relationships/image" Target="../media/image39.wmf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36.wmf"/><Relationship Id="rId12" Type="http://schemas.openxmlformats.org/officeDocument/2006/relationships/oleObject" Target="../embeddings/oleObject3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27.bin"/><Relationship Id="rId11" Type="http://schemas.openxmlformats.org/officeDocument/2006/relationships/image" Target="../media/image38.wmf"/><Relationship Id="rId5" Type="http://schemas.openxmlformats.org/officeDocument/2006/relationships/image" Target="../media/image35.wmf"/><Relationship Id="rId10" Type="http://schemas.openxmlformats.org/officeDocument/2006/relationships/oleObject" Target="../embeddings/oleObject29.bin"/><Relationship Id="rId4" Type="http://schemas.openxmlformats.org/officeDocument/2006/relationships/oleObject" Target="../embeddings/oleObject26.bin"/><Relationship Id="rId9" Type="http://schemas.openxmlformats.org/officeDocument/2006/relationships/image" Target="../media/image37.wmf"/><Relationship Id="rId14" Type="http://schemas.openxmlformats.org/officeDocument/2006/relationships/image" Target="../media/image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第八章  相量法</a:t>
            </a:r>
            <a:endParaRPr lang="zh-CN" altLang="en-US" b="1" smtClean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zh-CN" altLang="en-US" dirty="0" smtClean="0"/>
              <a:t>复数</a:t>
            </a:r>
            <a:endParaRPr lang="en-US" altLang="zh-CN" dirty="0" smtClean="0"/>
          </a:p>
          <a:p>
            <a:pPr eaLnBrk="1" hangingPunct="1">
              <a:lnSpc>
                <a:spcPct val="150000"/>
              </a:lnSpc>
            </a:pPr>
            <a:r>
              <a:rPr lang="zh-CN" altLang="en-US" dirty="0" smtClean="0"/>
              <a:t>正弦量</a:t>
            </a:r>
            <a:endParaRPr lang="zh-CN" altLang="en-US" dirty="0" smtClean="0"/>
          </a:p>
          <a:p>
            <a:pPr eaLnBrk="1" hangingPunct="1">
              <a:lnSpc>
                <a:spcPct val="150000"/>
              </a:lnSpc>
            </a:pPr>
            <a:r>
              <a:rPr lang="zh-CN" altLang="en-US" dirty="0" smtClean="0"/>
              <a:t>正弦量的相量表示法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zh-CN" dirty="0" smtClean="0"/>
              <a:t>RLC</a:t>
            </a:r>
            <a:r>
              <a:rPr lang="zh-CN" altLang="en-US" dirty="0" smtClean="0"/>
              <a:t>元件约束的相量形式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en-US" dirty="0" smtClean="0"/>
              <a:t>电路定理得相量表示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4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 smtClean="0">
                <a:latin typeface="+mn-ea"/>
                <a:ea typeface="+mn-ea"/>
              </a:rPr>
              <a:t>§8-2 </a:t>
            </a:r>
            <a:r>
              <a:rPr lang="zh-CN" altLang="en-US" b="1" dirty="0" smtClean="0">
                <a:latin typeface="+mn-ea"/>
                <a:ea typeface="+mn-ea"/>
              </a:rPr>
              <a:t>正弦量的相量表示法</a:t>
            </a:r>
          </a:p>
        </p:txBody>
      </p:sp>
      <p:graphicFrame>
        <p:nvGraphicFramePr>
          <p:cNvPr id="17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6240765"/>
              </p:ext>
            </p:extLst>
          </p:nvPr>
        </p:nvGraphicFramePr>
        <p:xfrm>
          <a:off x="2614910" y="2508572"/>
          <a:ext cx="3397250" cy="560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55" name="Equation" r:id="rId3" imgW="1422360" imgH="253800" progId="Equation.DSMT4">
                  <p:embed/>
                </p:oleObj>
              </mc:Choice>
              <mc:Fallback>
                <p:oleObj name="Equation" r:id="rId3" imgW="1422360" imgH="253800" progId="Equation.DSMT4">
                  <p:embed/>
                  <p:pic>
                    <p:nvPicPr>
                      <p:cNvPr id="167954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14910" y="2508572"/>
                        <a:ext cx="3397250" cy="560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文本框 2"/>
          <p:cNvSpPr txBox="1"/>
          <p:nvPr/>
        </p:nvSpPr>
        <p:spPr>
          <a:xfrm>
            <a:off x="716420" y="2519123"/>
            <a:ext cx="17642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对正弦电源：</a:t>
            </a:r>
            <a:endParaRPr lang="zh-CN" altLang="en-US" sz="2400" dirty="0"/>
          </a:p>
        </p:txBody>
      </p:sp>
      <p:sp>
        <p:nvSpPr>
          <p:cNvPr id="19" name="文本框 18"/>
          <p:cNvSpPr txBox="1"/>
          <p:nvPr/>
        </p:nvSpPr>
        <p:spPr>
          <a:xfrm>
            <a:off x="6516217" y="2607295"/>
            <a:ext cx="23178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latin typeface="+mj-lt"/>
              </a:rPr>
              <a:t>（</a:t>
            </a:r>
            <a:r>
              <a:rPr lang="en-US" altLang="zh-CN" sz="2400" i="1" dirty="0" smtClean="0">
                <a:latin typeface="+mj-lt"/>
              </a:rPr>
              <a:t>U</a:t>
            </a:r>
            <a:r>
              <a:rPr lang="en-US" altLang="zh-CN" sz="2400" dirty="0" smtClean="0">
                <a:latin typeface="+mj-lt"/>
              </a:rPr>
              <a:t>s</a:t>
            </a:r>
            <a:r>
              <a:rPr lang="zh-CN" altLang="en-US" sz="2400" dirty="0" smtClean="0">
                <a:latin typeface="+mj-lt"/>
              </a:rPr>
              <a:t>为有效值）</a:t>
            </a:r>
            <a:endParaRPr lang="zh-CN" altLang="en-US" sz="2400" dirty="0">
              <a:latin typeface="+mj-lt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716420" y="3109829"/>
            <a:ext cx="67776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可分解为一对共轭的复指数函数：</a:t>
            </a:r>
            <a:endParaRPr lang="zh-CN" altLang="en-US" sz="2400" dirty="0"/>
          </a:p>
        </p:txBody>
      </p:sp>
      <p:graphicFrame>
        <p:nvGraphicFramePr>
          <p:cNvPr id="21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53439558"/>
              </p:ext>
            </p:extLst>
          </p:nvPr>
        </p:nvGraphicFramePr>
        <p:xfrm>
          <a:off x="827584" y="3656976"/>
          <a:ext cx="8131175" cy="693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56" name="Equation" r:id="rId5" imgW="4673520" imgH="431640" progId="Equation.DSMT4">
                  <p:embed/>
                </p:oleObj>
              </mc:Choice>
              <mc:Fallback>
                <p:oleObj name="Equation" r:id="rId5" imgW="4673520" imgH="431640" progId="Equation.DSMT4">
                  <p:embed/>
                  <p:pic>
                    <p:nvPicPr>
                      <p:cNvPr id="17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584" y="3656976"/>
                        <a:ext cx="8131175" cy="6937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对象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96126942"/>
              </p:ext>
            </p:extLst>
          </p:nvPr>
        </p:nvGraphicFramePr>
        <p:xfrm>
          <a:off x="3059832" y="1142677"/>
          <a:ext cx="2509838" cy="485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57" name="Equation" r:id="rId7" imgW="1180800" imgH="228600" progId="Equation.DSMT4">
                  <p:embed/>
                </p:oleObj>
              </mc:Choice>
              <mc:Fallback>
                <p:oleObj name="Equation" r:id="rId7" imgW="1180800" imgH="228600" progId="Equation.DSMT4">
                  <p:embed/>
                  <p:pic>
                    <p:nvPicPr>
                      <p:cNvPr id="6" name="对象 5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059832" y="1142677"/>
                        <a:ext cx="2509838" cy="4857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文本框 23"/>
          <p:cNvSpPr txBox="1"/>
          <p:nvPr/>
        </p:nvSpPr>
        <p:spPr>
          <a:xfrm>
            <a:off x="717088" y="1166787"/>
            <a:ext cx="2398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由欧拉公式，有</a:t>
            </a:r>
            <a:endParaRPr lang="zh-CN" altLang="en-US" sz="2400" dirty="0"/>
          </a:p>
        </p:txBody>
      </p:sp>
      <p:graphicFrame>
        <p:nvGraphicFramePr>
          <p:cNvPr id="25" name="对象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93334912"/>
              </p:ext>
            </p:extLst>
          </p:nvPr>
        </p:nvGraphicFramePr>
        <p:xfrm>
          <a:off x="3714081" y="1712912"/>
          <a:ext cx="4884738" cy="566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58" name="Equation" r:id="rId9" imgW="2298600" imgH="266400" progId="Equation.DSMT4">
                  <p:embed/>
                </p:oleObj>
              </mc:Choice>
              <mc:Fallback>
                <p:oleObj name="Equation" r:id="rId9" imgW="2298600" imgH="266400" progId="Equation.DSMT4">
                  <p:embed/>
                  <p:pic>
                    <p:nvPicPr>
                      <p:cNvPr id="22" name="对象 21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714081" y="1712912"/>
                        <a:ext cx="4884738" cy="5667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文本框 25"/>
          <p:cNvSpPr txBox="1"/>
          <p:nvPr/>
        </p:nvSpPr>
        <p:spPr>
          <a:xfrm>
            <a:off x="717087" y="1746938"/>
            <a:ext cx="31772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当                      ，即</a:t>
            </a:r>
            <a:endParaRPr lang="zh-CN" altLang="en-US" sz="2400" dirty="0"/>
          </a:p>
        </p:txBody>
      </p:sp>
      <p:graphicFrame>
        <p:nvGraphicFramePr>
          <p:cNvPr id="27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91355553"/>
              </p:ext>
            </p:extLst>
          </p:nvPr>
        </p:nvGraphicFramePr>
        <p:xfrm>
          <a:off x="1187624" y="1745862"/>
          <a:ext cx="1638300" cy="50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59" name="Equation" r:id="rId11" imgW="685800" imgH="228600" progId="Equation.DSMT4">
                  <p:embed/>
                </p:oleObj>
              </mc:Choice>
              <mc:Fallback>
                <p:oleObj name="Equation" r:id="rId11" imgW="685800" imgH="228600" progId="Equation.DSMT4">
                  <p:embed/>
                  <p:pic>
                    <p:nvPicPr>
                      <p:cNvPr id="21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624" y="1745862"/>
                        <a:ext cx="1638300" cy="504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对象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27020470"/>
              </p:ext>
            </p:extLst>
          </p:nvPr>
        </p:nvGraphicFramePr>
        <p:xfrm>
          <a:off x="889191" y="4355577"/>
          <a:ext cx="3538793" cy="7292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60" name="Equation" r:id="rId13" imgW="2095200" imgH="431640" progId="Equation.DSMT4">
                  <p:embed/>
                </p:oleObj>
              </mc:Choice>
              <mc:Fallback>
                <p:oleObj name="Equation" r:id="rId13" imgW="2095200" imgH="431640" progId="Equation.DSMT4">
                  <p:embed/>
                  <p:pic>
                    <p:nvPicPr>
                      <p:cNvPr id="25" name="对象 24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889191" y="4355577"/>
                        <a:ext cx="3538793" cy="7292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Object 44"/>
          <p:cNvGraphicFramePr>
            <a:graphicFrameLocks noGrp="1" noChangeAspect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607227603"/>
              </p:ext>
            </p:extLst>
          </p:nvPr>
        </p:nvGraphicFramePr>
        <p:xfrm>
          <a:off x="878383" y="5217319"/>
          <a:ext cx="4014788" cy="515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61" name="Equation" r:id="rId15" imgW="1879560" imgH="241200" progId="Equation.DSMT4">
                  <p:embed/>
                </p:oleObj>
              </mc:Choice>
              <mc:Fallback>
                <p:oleObj name="Equation" r:id="rId15" imgW="1879560" imgH="241200" progId="Equation.DSMT4">
                  <p:embed/>
                  <p:pic>
                    <p:nvPicPr>
                      <p:cNvPr id="167980" name="Object 4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78383" y="5217319"/>
                        <a:ext cx="4014788" cy="5159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Object 44"/>
          <p:cNvGraphicFramePr>
            <a:graphicFrameLocks noGrp="1" noChangeAspect="1"/>
          </p:cNvGraphicFramePr>
          <p:nvPr>
            <p:ph sz="half" idx="4294967295"/>
            <p:extLst>
              <p:ext uri="{D42A27DB-BD31-4B8C-83A1-F6EECF244321}">
                <p14:modId xmlns:p14="http://schemas.microsoft.com/office/powerpoint/2010/main" val="3627378918"/>
              </p:ext>
            </p:extLst>
          </p:nvPr>
        </p:nvGraphicFramePr>
        <p:xfrm>
          <a:off x="5148064" y="5289327"/>
          <a:ext cx="1982788" cy="515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62" name="Equation" r:id="rId17" imgW="927000" imgH="241200" progId="Equation.DSMT4">
                  <p:embed/>
                </p:oleObj>
              </mc:Choice>
              <mc:Fallback>
                <p:oleObj name="Equation" r:id="rId17" imgW="927000" imgH="241200" progId="Equation.DSMT4">
                  <p:embed/>
                  <p:pic>
                    <p:nvPicPr>
                      <p:cNvPr id="32" name="Object 4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48064" y="5289327"/>
                        <a:ext cx="1982788" cy="5159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ct 44"/>
          <p:cNvGraphicFramePr>
            <a:graphicFrameLocks noGrp="1" noChangeAspect="1"/>
          </p:cNvGraphicFramePr>
          <p:nvPr>
            <p:ph sz="half" idx="4294967295"/>
            <p:extLst>
              <p:ext uri="{D42A27DB-BD31-4B8C-83A1-F6EECF244321}">
                <p14:modId xmlns:p14="http://schemas.microsoft.com/office/powerpoint/2010/main" val="1646168905"/>
              </p:ext>
            </p:extLst>
          </p:nvPr>
        </p:nvGraphicFramePr>
        <p:xfrm>
          <a:off x="877888" y="5877272"/>
          <a:ext cx="4014787" cy="471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63" name="Equation" r:id="rId19" imgW="2057400" imgH="241200" progId="Equation.DSMT4">
                  <p:embed/>
                </p:oleObj>
              </mc:Choice>
              <mc:Fallback>
                <p:oleObj name="Equation" r:id="rId19" imgW="2057400" imgH="241200" progId="Equation.DSMT4">
                  <p:embed/>
                  <p:pic>
                    <p:nvPicPr>
                      <p:cNvPr id="32" name="Object 4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77888" y="5877272"/>
                        <a:ext cx="4014787" cy="471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Object 44"/>
          <p:cNvGraphicFramePr>
            <a:graphicFrameLocks noGrp="1" noChangeAspect="1"/>
          </p:cNvGraphicFramePr>
          <p:nvPr>
            <p:ph sz="half" idx="4294967295"/>
            <p:extLst>
              <p:ext uri="{D42A27DB-BD31-4B8C-83A1-F6EECF244321}">
                <p14:modId xmlns:p14="http://schemas.microsoft.com/office/powerpoint/2010/main" val="1428659225"/>
              </p:ext>
            </p:extLst>
          </p:nvPr>
        </p:nvGraphicFramePr>
        <p:xfrm>
          <a:off x="5148064" y="5908832"/>
          <a:ext cx="1982787" cy="414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64" name="Equation" r:id="rId21" imgW="1155600" imgH="241200" progId="Equation.DSMT4">
                  <p:embed/>
                </p:oleObj>
              </mc:Choice>
              <mc:Fallback>
                <p:oleObj name="Equation" r:id="rId21" imgW="1155600" imgH="241200" progId="Equation.DSMT4">
                  <p:embed/>
                  <p:pic>
                    <p:nvPicPr>
                      <p:cNvPr id="33" name="Object 4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48064" y="5908832"/>
                        <a:ext cx="1982787" cy="414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" name="Object 44"/>
          <p:cNvGraphicFramePr>
            <a:graphicFrameLocks noGrp="1" noChangeAspect="1"/>
          </p:cNvGraphicFramePr>
          <p:nvPr>
            <p:ph sz="half" idx="4294967295"/>
            <p:extLst>
              <p:ext uri="{D42A27DB-BD31-4B8C-83A1-F6EECF244321}">
                <p14:modId xmlns:p14="http://schemas.microsoft.com/office/powerpoint/2010/main" val="3352673183"/>
              </p:ext>
            </p:extLst>
          </p:nvPr>
        </p:nvGraphicFramePr>
        <p:xfrm>
          <a:off x="5797054" y="6309320"/>
          <a:ext cx="1222375" cy="414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65" name="Equation" r:id="rId23" imgW="749160" imgH="253800" progId="Equation.DSMT4">
                  <p:embed/>
                </p:oleObj>
              </mc:Choice>
              <mc:Fallback>
                <p:oleObj name="Equation" r:id="rId23" imgW="749160" imgH="253800" progId="Equation.DSMT4">
                  <p:embed/>
                  <p:pic>
                    <p:nvPicPr>
                      <p:cNvPr id="35" name="Object 4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97054" y="6309320"/>
                        <a:ext cx="1222375" cy="414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Object 44"/>
          <p:cNvGraphicFramePr>
            <a:graphicFrameLocks noGrp="1" noChangeAspect="1"/>
          </p:cNvGraphicFramePr>
          <p:nvPr>
            <p:ph sz="half" idx="4294967295"/>
            <p:extLst>
              <p:ext uri="{D42A27DB-BD31-4B8C-83A1-F6EECF244321}">
                <p14:modId xmlns:p14="http://schemas.microsoft.com/office/powerpoint/2010/main" val="2078324927"/>
              </p:ext>
            </p:extLst>
          </p:nvPr>
        </p:nvGraphicFramePr>
        <p:xfrm>
          <a:off x="7322641" y="6309320"/>
          <a:ext cx="993775" cy="414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66" name="Equation" r:id="rId25" imgW="609480" imgH="253800" progId="Equation.DSMT4">
                  <p:embed/>
                </p:oleObj>
              </mc:Choice>
              <mc:Fallback>
                <p:oleObj name="Equation" r:id="rId25" imgW="609480" imgH="253800" progId="Equation.DSMT4">
                  <p:embed/>
                  <p:pic>
                    <p:nvPicPr>
                      <p:cNvPr id="36" name="Object 4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22641" y="6309320"/>
                        <a:ext cx="993775" cy="414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3933825"/>
            <a:ext cx="2719387" cy="722313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b="1" dirty="0" smtClean="0">
                <a:latin typeface="+mj-ea"/>
                <a:ea typeface="+mj-ea"/>
              </a:rPr>
              <a:t>(3)</a:t>
            </a:r>
            <a:r>
              <a:rPr lang="zh-CN" altLang="en-US" b="1" dirty="0" smtClean="0">
                <a:latin typeface="+mj-ea"/>
                <a:ea typeface="+mj-ea"/>
              </a:rPr>
              <a:t>相量</a:t>
            </a:r>
            <a:r>
              <a:rPr lang="zh-CN" altLang="en-US" dirty="0" smtClean="0">
                <a:latin typeface="+mj-ea"/>
                <a:ea typeface="+mj-ea"/>
              </a:rPr>
              <a:t> </a:t>
            </a:r>
          </a:p>
        </p:txBody>
      </p:sp>
      <p:sp>
        <p:nvSpPr>
          <p:cNvPr id="10243" name="Rectangle 4"/>
          <p:cNvSpPr>
            <a:spLocks noChangeArrowheads="1"/>
          </p:cNvSpPr>
          <p:nvPr/>
        </p:nvSpPr>
        <p:spPr bwMode="auto">
          <a:xfrm>
            <a:off x="0" y="27686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10244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23834793"/>
              </p:ext>
            </p:extLst>
          </p:nvPr>
        </p:nvGraphicFramePr>
        <p:xfrm>
          <a:off x="5556250" y="1268413"/>
          <a:ext cx="2640013" cy="576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26" name="Equation" r:id="rId3" imgW="1384200" imgH="253800" progId="Equation.DSMT4">
                  <p:embed/>
                </p:oleObj>
              </mc:Choice>
              <mc:Fallback>
                <p:oleObj name="Equation" r:id="rId3" imgW="1384200" imgH="25380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56250" y="1268413"/>
                        <a:ext cx="2640013" cy="5762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45" name="Rectangle 6"/>
          <p:cNvSpPr>
            <a:spLocks noChangeArrowheads="1"/>
          </p:cNvSpPr>
          <p:nvPr/>
        </p:nvSpPr>
        <p:spPr bwMode="auto">
          <a:xfrm>
            <a:off x="0" y="27686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172039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80995957"/>
              </p:ext>
            </p:extLst>
          </p:nvPr>
        </p:nvGraphicFramePr>
        <p:xfrm>
          <a:off x="2100263" y="1916113"/>
          <a:ext cx="2855912" cy="576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27" name="Equation" r:id="rId5" imgW="1523880" imgH="253800" progId="Equation.DSMT4">
                  <p:embed/>
                </p:oleObj>
              </mc:Choice>
              <mc:Fallback>
                <p:oleObj name="Equation" r:id="rId5" imgW="1523880" imgH="253800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00263" y="1916113"/>
                        <a:ext cx="2855912" cy="5762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47" name="Rectangle 8"/>
          <p:cNvSpPr>
            <a:spLocks noChangeArrowheads="1"/>
          </p:cNvSpPr>
          <p:nvPr/>
        </p:nvSpPr>
        <p:spPr bwMode="auto">
          <a:xfrm>
            <a:off x="0" y="27686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172041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11699966"/>
              </p:ext>
            </p:extLst>
          </p:nvPr>
        </p:nvGraphicFramePr>
        <p:xfrm>
          <a:off x="5004048" y="1948384"/>
          <a:ext cx="2497138" cy="544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28" name="Equation" r:id="rId7" imgW="1295280" imgH="253800" progId="Equation.DSMT4">
                  <p:embed/>
                </p:oleObj>
              </mc:Choice>
              <mc:Fallback>
                <p:oleObj name="Equation" r:id="rId7" imgW="1295280" imgH="253800" progId="Equation.DSMT4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04048" y="1948384"/>
                        <a:ext cx="2497138" cy="5445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49" name="Rectangle 10"/>
          <p:cNvSpPr>
            <a:spLocks noChangeArrowheads="1"/>
          </p:cNvSpPr>
          <p:nvPr/>
        </p:nvSpPr>
        <p:spPr bwMode="auto">
          <a:xfrm>
            <a:off x="0" y="-5318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172043" name="Object 11"/>
          <p:cNvGraphicFramePr>
            <a:graphicFrameLocks noChangeAspect="1"/>
          </p:cNvGraphicFramePr>
          <p:nvPr/>
        </p:nvGraphicFramePr>
        <p:xfrm>
          <a:off x="2700338" y="2708275"/>
          <a:ext cx="1800225" cy="576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29" name="公式" r:id="rId9" imgW="927100" imgH="228600" progId="Equation.3">
                  <p:embed/>
                </p:oleObj>
              </mc:Choice>
              <mc:Fallback>
                <p:oleObj name="公式" r:id="rId9" imgW="927100" imgH="228600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00338" y="2708275"/>
                        <a:ext cx="1800225" cy="576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51" name="Rectangle 12"/>
          <p:cNvSpPr>
            <a:spLocks noChangeArrowheads="1"/>
          </p:cNvSpPr>
          <p:nvPr/>
        </p:nvSpPr>
        <p:spPr bwMode="auto">
          <a:xfrm>
            <a:off x="0" y="-5318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172045" name="Object 13"/>
          <p:cNvGraphicFramePr>
            <a:graphicFrameLocks noChangeAspect="1"/>
          </p:cNvGraphicFramePr>
          <p:nvPr/>
        </p:nvGraphicFramePr>
        <p:xfrm>
          <a:off x="2771775" y="3357563"/>
          <a:ext cx="1008063" cy="503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30" name="公式" r:id="rId11" imgW="609336" imgH="215806" progId="Equation.3">
                  <p:embed/>
                </p:oleObj>
              </mc:Choice>
              <mc:Fallback>
                <p:oleObj name="公式" r:id="rId11" imgW="609336" imgH="215806" progId="Equation.3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71775" y="3357563"/>
                        <a:ext cx="1008063" cy="5032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53" name="Rectangle 14"/>
          <p:cNvSpPr>
            <a:spLocks noChangeArrowheads="1"/>
          </p:cNvSpPr>
          <p:nvPr/>
        </p:nvSpPr>
        <p:spPr bwMode="auto">
          <a:xfrm>
            <a:off x="0" y="-5318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172047" name="Object 15"/>
          <p:cNvGraphicFramePr>
            <a:graphicFrameLocks noChangeAspect="1"/>
          </p:cNvGraphicFramePr>
          <p:nvPr/>
        </p:nvGraphicFramePr>
        <p:xfrm>
          <a:off x="2700338" y="3933825"/>
          <a:ext cx="3311525" cy="503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31" name="公式" r:id="rId13" imgW="2032000" imgH="241300" progId="Equation.3">
                  <p:embed/>
                </p:oleObj>
              </mc:Choice>
              <mc:Fallback>
                <p:oleObj name="公式" r:id="rId13" imgW="2032000" imgH="241300" progId="Equation.3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00338" y="3933825"/>
                        <a:ext cx="3311525" cy="503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255" name="Picture 16"/>
          <p:cNvPicPr>
            <a:picLocks noChangeAspect="1" noChangeArrowheads="1"/>
          </p:cNvPicPr>
          <p:nvPr/>
        </p:nvPicPr>
        <p:blipFill>
          <a:blip r:embed="rId15">
            <a:lum contras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1724" y="2420938"/>
            <a:ext cx="1584771" cy="20581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56" name="Text Box 17"/>
          <p:cNvSpPr txBox="1">
            <a:spLocks noChangeArrowheads="1"/>
          </p:cNvSpPr>
          <p:nvPr/>
        </p:nvSpPr>
        <p:spPr bwMode="auto">
          <a:xfrm>
            <a:off x="611560" y="1196752"/>
            <a:ext cx="5545138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zh-CN" altLang="en-US" sz="2800" dirty="0">
                <a:latin typeface="+mj-ea"/>
                <a:ea typeface="+mj-ea"/>
              </a:rPr>
              <a:t>一、电阻元件约束的相量形式</a:t>
            </a:r>
          </a:p>
        </p:txBody>
      </p:sp>
      <p:sp>
        <p:nvSpPr>
          <p:cNvPr id="172050" name="Text Box 18"/>
          <p:cNvSpPr txBox="1">
            <a:spLocks noChangeArrowheads="1"/>
          </p:cNvSpPr>
          <p:nvPr/>
        </p:nvSpPr>
        <p:spPr bwMode="auto">
          <a:xfrm>
            <a:off x="684213" y="2636838"/>
            <a:ext cx="6484937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zh-CN" sz="2800" b="1" dirty="0">
                <a:latin typeface="+mj-ea"/>
                <a:ea typeface="+mj-ea"/>
              </a:rPr>
              <a:t>(1)</a:t>
            </a:r>
            <a:r>
              <a:rPr lang="zh-CN" altLang="en-US" sz="2800" b="1" dirty="0">
                <a:latin typeface="+mj-ea"/>
                <a:ea typeface="+mj-ea"/>
              </a:rPr>
              <a:t>相位差</a:t>
            </a:r>
            <a:r>
              <a:rPr lang="zh-CN" altLang="en-US" sz="3200" b="1" dirty="0">
                <a:latin typeface="+mj-ea"/>
                <a:ea typeface="+mj-ea"/>
              </a:rPr>
              <a:t>           </a:t>
            </a:r>
            <a:r>
              <a:rPr lang="zh-CN" altLang="en-US" sz="2400" dirty="0">
                <a:latin typeface="+mj-ea"/>
                <a:ea typeface="+mj-ea"/>
              </a:rPr>
              <a:t>电压、电流同相位</a:t>
            </a:r>
          </a:p>
          <a:p>
            <a:pPr eaLnBrk="1" hangingPunct="1"/>
            <a:endParaRPr lang="en-US" altLang="zh-CN" sz="3200" dirty="0">
              <a:latin typeface="+mj-ea"/>
              <a:ea typeface="+mj-ea"/>
            </a:endParaRPr>
          </a:p>
        </p:txBody>
      </p:sp>
      <p:sp>
        <p:nvSpPr>
          <p:cNvPr id="172051" name="Text Box 19"/>
          <p:cNvSpPr txBox="1">
            <a:spLocks noChangeArrowheads="1"/>
          </p:cNvSpPr>
          <p:nvPr/>
        </p:nvSpPr>
        <p:spPr bwMode="auto">
          <a:xfrm>
            <a:off x="684213" y="3284538"/>
            <a:ext cx="2160587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800" b="1" dirty="0">
                <a:latin typeface="+mj-ea"/>
                <a:ea typeface="+mj-ea"/>
              </a:rPr>
              <a:t>(2)</a:t>
            </a:r>
            <a:r>
              <a:rPr lang="zh-CN" altLang="en-US" sz="2800" b="1" dirty="0">
                <a:latin typeface="+mj-ea"/>
                <a:ea typeface="+mj-ea"/>
              </a:rPr>
              <a:t>大小</a:t>
            </a:r>
          </a:p>
        </p:txBody>
      </p:sp>
      <p:pic>
        <p:nvPicPr>
          <p:cNvPr id="172052" name="Picture 20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" y="4524375"/>
            <a:ext cx="6904038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2053" name="Picture 21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8538" y="5029200"/>
            <a:ext cx="371475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2054" name="Freeform 22"/>
          <p:cNvSpPr>
            <a:spLocks/>
          </p:cNvSpPr>
          <p:nvPr/>
        </p:nvSpPr>
        <p:spPr bwMode="auto">
          <a:xfrm>
            <a:off x="1547813" y="5229225"/>
            <a:ext cx="1657350" cy="576263"/>
          </a:xfrm>
          <a:custGeom>
            <a:avLst/>
            <a:gdLst>
              <a:gd name="T0" fmla="*/ 0 w 1044"/>
              <a:gd name="T1" fmla="*/ 288925 h 363"/>
              <a:gd name="T2" fmla="*/ 431800 w 1044"/>
              <a:gd name="T3" fmla="*/ 0 h 363"/>
              <a:gd name="T4" fmla="*/ 865188 w 1044"/>
              <a:gd name="T5" fmla="*/ 288925 h 363"/>
              <a:gd name="T6" fmla="*/ 1223963 w 1044"/>
              <a:gd name="T7" fmla="*/ 576263 h 363"/>
              <a:gd name="T8" fmla="*/ 1657350 w 1044"/>
              <a:gd name="T9" fmla="*/ 288925 h 36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044" h="363">
                <a:moveTo>
                  <a:pt x="0" y="182"/>
                </a:moveTo>
                <a:cubicBezTo>
                  <a:pt x="90" y="91"/>
                  <a:pt x="181" y="0"/>
                  <a:pt x="272" y="0"/>
                </a:cubicBezTo>
                <a:cubicBezTo>
                  <a:pt x="363" y="0"/>
                  <a:pt x="462" y="122"/>
                  <a:pt x="545" y="182"/>
                </a:cubicBezTo>
                <a:cubicBezTo>
                  <a:pt x="628" y="242"/>
                  <a:pt x="688" y="363"/>
                  <a:pt x="771" y="363"/>
                </a:cubicBezTo>
                <a:cubicBezTo>
                  <a:pt x="854" y="363"/>
                  <a:pt x="949" y="272"/>
                  <a:pt x="1044" y="182"/>
                </a:cubicBezTo>
              </a:path>
            </a:pathLst>
          </a:custGeom>
          <a:noFill/>
          <a:ln w="38100">
            <a:solidFill>
              <a:srgbClr val="00FF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72055" name="Freeform 23"/>
          <p:cNvSpPr>
            <a:spLocks/>
          </p:cNvSpPr>
          <p:nvPr/>
        </p:nvSpPr>
        <p:spPr bwMode="auto">
          <a:xfrm>
            <a:off x="1519238" y="5402263"/>
            <a:ext cx="1657350" cy="288925"/>
          </a:xfrm>
          <a:custGeom>
            <a:avLst/>
            <a:gdLst>
              <a:gd name="T0" fmla="*/ 0 w 1044"/>
              <a:gd name="T1" fmla="*/ 144463 h 182"/>
              <a:gd name="T2" fmla="*/ 431800 w 1044"/>
              <a:gd name="T3" fmla="*/ 0 h 182"/>
              <a:gd name="T4" fmla="*/ 865188 w 1044"/>
              <a:gd name="T5" fmla="*/ 144463 h 182"/>
              <a:gd name="T6" fmla="*/ 1296988 w 1044"/>
              <a:gd name="T7" fmla="*/ 288925 h 182"/>
              <a:gd name="T8" fmla="*/ 1657350 w 1044"/>
              <a:gd name="T9" fmla="*/ 144463 h 18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044" h="182">
                <a:moveTo>
                  <a:pt x="0" y="91"/>
                </a:moveTo>
                <a:cubicBezTo>
                  <a:pt x="90" y="45"/>
                  <a:pt x="181" y="0"/>
                  <a:pt x="272" y="0"/>
                </a:cubicBezTo>
                <a:cubicBezTo>
                  <a:pt x="363" y="0"/>
                  <a:pt x="454" y="61"/>
                  <a:pt x="545" y="91"/>
                </a:cubicBezTo>
                <a:cubicBezTo>
                  <a:pt x="636" y="121"/>
                  <a:pt x="734" y="182"/>
                  <a:pt x="817" y="182"/>
                </a:cubicBezTo>
                <a:cubicBezTo>
                  <a:pt x="900" y="182"/>
                  <a:pt x="972" y="136"/>
                  <a:pt x="1044" y="91"/>
                </a:cubicBezTo>
              </a:path>
            </a:pathLst>
          </a:custGeom>
          <a:noFill/>
          <a:ln w="38100">
            <a:solidFill>
              <a:srgbClr val="00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172056" name="Picture 24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1925" y="5561013"/>
            <a:ext cx="51435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2057" name="Picture 25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913" y="4813300"/>
            <a:ext cx="4191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2058" name="Picture 26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813" y="5965825"/>
            <a:ext cx="3048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2059" name="Picture 27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4300" y="4768850"/>
            <a:ext cx="180975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2060" name="Picture 28"/>
          <p:cNvPicPr>
            <a:picLocks noChangeAspect="1" noChangeArrowheads="1"/>
          </p:cNvPicPr>
          <p:nvPr/>
        </p:nvPicPr>
        <p:blipFill>
          <a:blip r:embed="rId2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838" y="4508500"/>
            <a:ext cx="2228850" cy="144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2061" name="Picture 29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4697413"/>
            <a:ext cx="1666875" cy="1419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69" name="Rectangle 36"/>
          <p:cNvSpPr>
            <a:spLocks noGrp="1" noChangeArrowheads="1"/>
          </p:cNvSpPr>
          <p:nvPr>
            <p:ph type="title"/>
          </p:nvPr>
        </p:nvSpPr>
        <p:spPr>
          <a:xfrm>
            <a:off x="684213" y="188913"/>
            <a:ext cx="7772400" cy="954087"/>
          </a:xfrm>
          <a:noFill/>
        </p:spPr>
        <p:txBody>
          <a:bodyPr/>
          <a:lstStyle/>
          <a:p>
            <a:pPr eaLnBrk="1" hangingPunct="1"/>
            <a:r>
              <a:rPr lang="en-US" altLang="zh-CN" smtClean="0"/>
              <a:t>§8-3  </a:t>
            </a:r>
            <a:r>
              <a:rPr lang="en-US" altLang="zh-CN" smtClean="0">
                <a:solidFill>
                  <a:schemeClr val="tx1"/>
                </a:solidFill>
              </a:rPr>
              <a:t>RLC</a:t>
            </a:r>
            <a:r>
              <a:rPr lang="zh-CN" altLang="en-US" smtClean="0">
                <a:solidFill>
                  <a:schemeClr val="tx1"/>
                </a:solidFill>
              </a:rPr>
              <a:t>元件约束的相量形式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20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7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720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7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720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720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72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7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2000"/>
                                        <p:tgtEl>
                                          <p:spTgt spid="172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4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7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5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72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2000"/>
                                        <p:tgtEl>
                                          <p:spTgt spid="17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5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1720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6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172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 nodeType="clickPar">
                      <p:stCondLst>
                        <p:cond delay="indefinite"/>
                      </p:stCondLst>
                      <p:childTnLst>
                        <p:par>
                          <p:cTn id="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1720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172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 nodeType="clickPar">
                      <p:stCondLst>
                        <p:cond delay="indefinite"/>
                      </p:stCondLst>
                      <p:childTnLst>
                        <p:par>
                          <p:cTn id="7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1720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2035" grpId="0" build="p"/>
      <p:bldP spid="172050" grpId="0"/>
      <p:bldP spid="17205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215777" y="5876181"/>
            <a:ext cx="8229600" cy="865187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b="1" smtClean="0">
                <a:latin typeface="+mn-ea"/>
              </a:rPr>
              <a:t>（</a:t>
            </a:r>
            <a:r>
              <a:rPr lang="en-US" altLang="zh-CN" b="1" smtClean="0">
                <a:latin typeface="+mn-ea"/>
              </a:rPr>
              <a:t>3</a:t>
            </a:r>
            <a:r>
              <a:rPr lang="zh-CN" altLang="en-US" b="1" smtClean="0">
                <a:latin typeface="+mn-ea"/>
              </a:rPr>
              <a:t>）相量</a:t>
            </a:r>
            <a:r>
              <a:rPr lang="zh-CN" altLang="en-US" smtClean="0">
                <a:latin typeface="+mn-ea"/>
              </a:rPr>
              <a:t>  </a:t>
            </a:r>
          </a:p>
        </p:txBody>
      </p:sp>
      <p:graphicFrame>
        <p:nvGraphicFramePr>
          <p:cNvPr id="14340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70900551"/>
              </p:ext>
            </p:extLst>
          </p:nvPr>
        </p:nvGraphicFramePr>
        <p:xfrm>
          <a:off x="1019175" y="1773238"/>
          <a:ext cx="2568575" cy="544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75" name="Equation" r:id="rId3" imgW="1371600" imgH="253800" progId="Equation.DSMT4">
                  <p:embed/>
                </p:oleObj>
              </mc:Choice>
              <mc:Fallback>
                <p:oleObj name="Equation" r:id="rId3" imgW="1371600" imgH="2538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19175" y="1773238"/>
                        <a:ext cx="2568575" cy="5445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342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32112314"/>
              </p:ext>
            </p:extLst>
          </p:nvPr>
        </p:nvGraphicFramePr>
        <p:xfrm>
          <a:off x="4140944" y="1628800"/>
          <a:ext cx="1727200" cy="792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76" name="公式" r:id="rId5" imgW="672808" imgH="393529" progId="Equation.3">
                  <p:embed/>
                </p:oleObj>
              </mc:Choice>
              <mc:Fallback>
                <p:oleObj name="公式" r:id="rId5" imgW="672808" imgH="393529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40944" y="1628800"/>
                        <a:ext cx="1727200" cy="792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3064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37986301"/>
              </p:ext>
            </p:extLst>
          </p:nvPr>
        </p:nvGraphicFramePr>
        <p:xfrm>
          <a:off x="755576" y="2430303"/>
          <a:ext cx="6352755" cy="7166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77" name="Equation" r:id="rId7" imgW="3314520" imgH="393480" progId="Equation.DSMT4">
                  <p:embed/>
                </p:oleObj>
              </mc:Choice>
              <mc:Fallback>
                <p:oleObj name="Equation" r:id="rId7" imgW="3314520" imgH="393480" progId="Equation.DSMT4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576" y="2430303"/>
                        <a:ext cx="6352755" cy="71669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3066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92736790"/>
              </p:ext>
            </p:extLst>
          </p:nvPr>
        </p:nvGraphicFramePr>
        <p:xfrm>
          <a:off x="3913609" y="3181350"/>
          <a:ext cx="2314575" cy="531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78" name="Equation" r:id="rId9" imgW="1295280" imgH="253800" progId="Equation.DSMT4">
                  <p:embed/>
                </p:oleObj>
              </mc:Choice>
              <mc:Fallback>
                <p:oleObj name="Equation" r:id="rId9" imgW="1295280" imgH="253800" progId="Equation.DSMT4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13609" y="3181350"/>
                        <a:ext cx="2314575" cy="5318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346" name="Rectangle 11"/>
          <p:cNvSpPr>
            <a:spLocks noChangeArrowheads="1"/>
          </p:cNvSpPr>
          <p:nvPr/>
        </p:nvSpPr>
        <p:spPr bwMode="auto">
          <a:xfrm>
            <a:off x="-252536" y="-89148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173068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09508282"/>
              </p:ext>
            </p:extLst>
          </p:nvPr>
        </p:nvGraphicFramePr>
        <p:xfrm>
          <a:off x="2735139" y="3788370"/>
          <a:ext cx="1871663" cy="981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79" name="Equation" r:id="rId11" imgW="977476" imgH="393529" progId="Equation.DSMT4">
                  <p:embed/>
                </p:oleObj>
              </mc:Choice>
              <mc:Fallback>
                <p:oleObj name="Equation" r:id="rId11" imgW="977476" imgH="393529" progId="Equation.DSMT4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35139" y="3788370"/>
                        <a:ext cx="1871663" cy="981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348" name="Rectangle 13"/>
          <p:cNvSpPr>
            <a:spLocks noChangeArrowheads="1"/>
          </p:cNvSpPr>
          <p:nvPr/>
        </p:nvSpPr>
        <p:spPr bwMode="auto">
          <a:xfrm>
            <a:off x="-252536" y="-89148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4349" name="Rectangle 15"/>
          <p:cNvSpPr>
            <a:spLocks noChangeArrowheads="1"/>
          </p:cNvSpPr>
          <p:nvPr/>
        </p:nvSpPr>
        <p:spPr bwMode="auto">
          <a:xfrm>
            <a:off x="-252536" y="-89148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173072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73520427"/>
              </p:ext>
            </p:extLst>
          </p:nvPr>
        </p:nvGraphicFramePr>
        <p:xfrm>
          <a:off x="2231902" y="5012457"/>
          <a:ext cx="1295400" cy="414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80" name="公式" r:id="rId13" imgW="685502" imgH="215806" progId="Equation.3">
                  <p:embed/>
                </p:oleObj>
              </mc:Choice>
              <mc:Fallback>
                <p:oleObj name="公式" r:id="rId13" imgW="685502" imgH="215806" progId="Equation.3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31902" y="5012457"/>
                        <a:ext cx="1295400" cy="4143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351" name="Rectangle 17"/>
          <p:cNvSpPr>
            <a:spLocks noChangeArrowheads="1"/>
          </p:cNvSpPr>
          <p:nvPr/>
        </p:nvSpPr>
        <p:spPr bwMode="auto">
          <a:xfrm>
            <a:off x="-252536" y="-89148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173074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57402494"/>
              </p:ext>
            </p:extLst>
          </p:nvPr>
        </p:nvGraphicFramePr>
        <p:xfrm>
          <a:off x="3743202" y="5012457"/>
          <a:ext cx="1150937" cy="433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81" name="公式" r:id="rId15" imgW="583693" imgH="215713" progId="Equation.3">
                  <p:embed/>
                </p:oleObj>
              </mc:Choice>
              <mc:Fallback>
                <p:oleObj name="公式" r:id="rId15" imgW="583693" imgH="215713" progId="Equation.3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43202" y="5012457"/>
                        <a:ext cx="1150937" cy="433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3075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64131270"/>
              </p:ext>
            </p:extLst>
          </p:nvPr>
        </p:nvGraphicFramePr>
        <p:xfrm>
          <a:off x="2016002" y="5804743"/>
          <a:ext cx="5021262" cy="741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82" name="Equation" r:id="rId17" imgW="2590800" imgH="393700" progId="Equation.DSMT4">
                  <p:embed/>
                </p:oleObj>
              </mc:Choice>
              <mc:Fallback>
                <p:oleObj name="Equation" r:id="rId17" imgW="2590800" imgH="393700" progId="Equation.DSMT4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16002" y="5804743"/>
                        <a:ext cx="5021262" cy="741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4354" name="Picture 20"/>
          <p:cNvPicPr>
            <a:picLocks noChangeAspect="1" noChangeArrowheads="1"/>
          </p:cNvPicPr>
          <p:nvPr/>
        </p:nvPicPr>
        <p:blipFill>
          <a:blip r:embed="rId19">
            <a:lum contras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8656" y="1412776"/>
            <a:ext cx="1447800" cy="185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55" name="Text Box 21"/>
          <p:cNvSpPr txBox="1">
            <a:spLocks noChangeArrowheads="1"/>
          </p:cNvSpPr>
          <p:nvPr/>
        </p:nvSpPr>
        <p:spPr bwMode="auto">
          <a:xfrm>
            <a:off x="647577" y="1142108"/>
            <a:ext cx="5940647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zh-CN" altLang="en-US" sz="3200" dirty="0" smtClean="0">
                <a:latin typeface="+mn-ea"/>
                <a:ea typeface="+mn-ea"/>
              </a:rPr>
              <a:t>二、</a:t>
            </a:r>
            <a:r>
              <a:rPr lang="zh-CN" altLang="en-US" sz="3200" dirty="0" smtClean="0">
                <a:latin typeface="+mn-ea"/>
                <a:ea typeface="+mn-ea"/>
              </a:rPr>
              <a:t>电感</a:t>
            </a:r>
            <a:r>
              <a:rPr lang="zh-CN" altLang="en-US" sz="3200" dirty="0">
                <a:latin typeface="+mn-ea"/>
                <a:ea typeface="+mn-ea"/>
              </a:rPr>
              <a:t>元件约束的相量形式</a:t>
            </a:r>
          </a:p>
        </p:txBody>
      </p:sp>
      <p:sp>
        <p:nvSpPr>
          <p:cNvPr id="173078" name="Text Box 22"/>
          <p:cNvSpPr txBox="1">
            <a:spLocks noChangeArrowheads="1"/>
          </p:cNvSpPr>
          <p:nvPr/>
        </p:nvSpPr>
        <p:spPr bwMode="auto">
          <a:xfrm>
            <a:off x="142752" y="4004270"/>
            <a:ext cx="8151812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200" b="1" dirty="0">
                <a:latin typeface="+mn-ea"/>
                <a:ea typeface="+mn-ea"/>
              </a:rPr>
              <a:t>（</a:t>
            </a:r>
            <a:r>
              <a:rPr lang="en-US" altLang="zh-CN" sz="3200" b="1" dirty="0">
                <a:latin typeface="+mn-ea"/>
                <a:ea typeface="+mn-ea"/>
              </a:rPr>
              <a:t>1</a:t>
            </a:r>
            <a:r>
              <a:rPr lang="zh-CN" altLang="en-US" sz="3200" b="1" dirty="0">
                <a:latin typeface="+mn-ea"/>
                <a:ea typeface="+mn-ea"/>
              </a:rPr>
              <a:t>）相位差            电压超前电流</a:t>
            </a:r>
            <a:r>
              <a:rPr lang="en-US" altLang="zh-CN" sz="3200" b="1" dirty="0">
                <a:latin typeface="+mn-ea"/>
                <a:ea typeface="+mn-ea"/>
              </a:rPr>
              <a:t>90°</a:t>
            </a:r>
          </a:p>
        </p:txBody>
      </p:sp>
      <p:sp>
        <p:nvSpPr>
          <p:cNvPr id="173079" name="Text Box 23"/>
          <p:cNvSpPr txBox="1">
            <a:spLocks noChangeArrowheads="1"/>
          </p:cNvSpPr>
          <p:nvPr/>
        </p:nvSpPr>
        <p:spPr bwMode="auto">
          <a:xfrm>
            <a:off x="142752" y="4939432"/>
            <a:ext cx="6546850" cy="854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zh-CN" altLang="en-US" sz="3200" b="1" dirty="0">
                <a:latin typeface="+mn-ea"/>
                <a:ea typeface="+mn-ea"/>
              </a:rPr>
              <a:t>（</a:t>
            </a:r>
            <a:r>
              <a:rPr lang="en-US" altLang="zh-CN" sz="3200" b="1" dirty="0">
                <a:latin typeface="+mn-ea"/>
                <a:ea typeface="+mn-ea"/>
              </a:rPr>
              <a:t>2</a:t>
            </a:r>
            <a:r>
              <a:rPr lang="zh-CN" altLang="en-US" sz="3200" b="1" dirty="0">
                <a:latin typeface="+mn-ea"/>
                <a:ea typeface="+mn-ea"/>
              </a:rPr>
              <a:t>）大小                </a:t>
            </a:r>
            <a:r>
              <a:rPr lang="en-US" altLang="zh-CN" sz="3200" b="1" dirty="0">
                <a:latin typeface="+mn-ea"/>
                <a:ea typeface="+mn-ea"/>
              </a:rPr>
              <a:t>—</a:t>
            </a:r>
            <a:r>
              <a:rPr lang="zh-CN" altLang="en-US" sz="3200" b="1" dirty="0">
                <a:latin typeface="+mn-ea"/>
                <a:ea typeface="+mn-ea"/>
              </a:rPr>
              <a:t>感抗</a:t>
            </a:r>
            <a:r>
              <a:rPr lang="zh-CN" altLang="en-US" dirty="0">
                <a:latin typeface="+mn-ea"/>
                <a:ea typeface="+mn-ea"/>
              </a:rPr>
              <a:t> </a:t>
            </a:r>
          </a:p>
          <a:p>
            <a:pPr eaLnBrk="1" hangingPunct="1"/>
            <a:endParaRPr lang="en-US" altLang="zh-CN" dirty="0">
              <a:latin typeface="+mn-ea"/>
              <a:ea typeface="+mn-ea"/>
            </a:endParaRPr>
          </a:p>
        </p:txBody>
      </p:sp>
      <p:sp>
        <p:nvSpPr>
          <p:cNvPr id="14358" name="Rectangle 33"/>
          <p:cNvSpPr>
            <a:spLocks noGrp="1" noChangeArrowheads="1"/>
          </p:cNvSpPr>
          <p:nvPr>
            <p:ph type="title"/>
          </p:nvPr>
        </p:nvSpPr>
        <p:spPr>
          <a:xfrm>
            <a:off x="684213" y="188913"/>
            <a:ext cx="7772400" cy="954087"/>
          </a:xfrm>
          <a:noFill/>
        </p:spPr>
        <p:txBody>
          <a:bodyPr/>
          <a:lstStyle/>
          <a:p>
            <a:pPr eaLnBrk="1" hangingPunct="1"/>
            <a:r>
              <a:rPr lang="en-US" altLang="zh-CN" smtClean="0"/>
              <a:t>§8-3  RLC</a:t>
            </a:r>
            <a:r>
              <a:rPr lang="zh-CN" altLang="en-US" smtClean="0"/>
              <a:t>元件约束的相量形式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30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730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730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7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730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7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730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7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730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3058" grpId="0" build="p"/>
      <p:bldP spid="173078" grpId="0"/>
      <p:bldP spid="17307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3"/>
          <p:cNvSpPr>
            <a:spLocks noChangeArrowheads="1"/>
          </p:cNvSpPr>
          <p:nvPr/>
        </p:nvSpPr>
        <p:spPr bwMode="auto">
          <a:xfrm>
            <a:off x="0" y="29670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5363" name="Rectangle 5"/>
          <p:cNvSpPr>
            <a:spLocks noChangeArrowheads="1"/>
          </p:cNvSpPr>
          <p:nvPr/>
        </p:nvSpPr>
        <p:spPr bwMode="auto">
          <a:xfrm>
            <a:off x="0" y="29003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5364" name="Rectangle 7"/>
          <p:cNvSpPr>
            <a:spLocks noChangeArrowheads="1"/>
          </p:cNvSpPr>
          <p:nvPr/>
        </p:nvSpPr>
        <p:spPr bwMode="auto">
          <a:xfrm>
            <a:off x="0" y="29003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5365" name="Rectangle 9"/>
          <p:cNvSpPr>
            <a:spLocks noChangeArrowheads="1"/>
          </p:cNvSpPr>
          <p:nvPr/>
        </p:nvSpPr>
        <p:spPr bwMode="auto">
          <a:xfrm>
            <a:off x="0" y="29670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5366" name="Rectangle 11"/>
          <p:cNvSpPr>
            <a:spLocks noChangeArrowheads="1"/>
          </p:cNvSpPr>
          <p:nvPr/>
        </p:nvSpPr>
        <p:spPr bwMode="auto">
          <a:xfrm>
            <a:off x="0" y="-3333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5367" name="Rectangle 13"/>
          <p:cNvSpPr>
            <a:spLocks noChangeArrowheads="1"/>
          </p:cNvSpPr>
          <p:nvPr/>
        </p:nvSpPr>
        <p:spPr bwMode="auto">
          <a:xfrm>
            <a:off x="0" y="-3333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5368" name="Rectangle 15"/>
          <p:cNvSpPr>
            <a:spLocks noChangeArrowheads="1"/>
          </p:cNvSpPr>
          <p:nvPr/>
        </p:nvSpPr>
        <p:spPr bwMode="auto">
          <a:xfrm>
            <a:off x="0" y="-3333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5369" name="Rectangle 17"/>
          <p:cNvSpPr>
            <a:spLocks noChangeArrowheads="1"/>
          </p:cNvSpPr>
          <p:nvPr/>
        </p:nvSpPr>
        <p:spPr bwMode="auto">
          <a:xfrm>
            <a:off x="0" y="-3333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pic>
        <p:nvPicPr>
          <p:cNvPr id="179224" name="Picture 2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464" y="3212977"/>
            <a:ext cx="4076952" cy="32403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9225" name="Picture 2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7385" y="3212976"/>
            <a:ext cx="3995095" cy="32403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72" name="Picture 2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7050" y="1268760"/>
            <a:ext cx="1871414" cy="18191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73" name="Text Box 28"/>
          <p:cNvSpPr txBox="1">
            <a:spLocks noChangeArrowheads="1"/>
          </p:cNvSpPr>
          <p:nvPr/>
        </p:nvSpPr>
        <p:spPr bwMode="auto">
          <a:xfrm>
            <a:off x="683568" y="1196752"/>
            <a:ext cx="5056187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zh-CN" altLang="en-US" sz="3200" dirty="0">
                <a:latin typeface="+mj-ea"/>
                <a:ea typeface="+mj-ea"/>
              </a:rPr>
              <a:t>电感元件约束的相量形式</a:t>
            </a:r>
          </a:p>
        </p:txBody>
      </p:sp>
      <p:sp>
        <p:nvSpPr>
          <p:cNvPr id="15374" name="Rectangle 29"/>
          <p:cNvSpPr>
            <a:spLocks noGrp="1" noChangeArrowheads="1"/>
          </p:cNvSpPr>
          <p:nvPr>
            <p:ph type="title"/>
          </p:nvPr>
        </p:nvSpPr>
        <p:spPr>
          <a:xfrm>
            <a:off x="684213" y="188913"/>
            <a:ext cx="7772400" cy="954087"/>
          </a:xfrm>
          <a:noFill/>
        </p:spPr>
        <p:txBody>
          <a:bodyPr/>
          <a:lstStyle/>
          <a:p>
            <a:pPr eaLnBrk="1" hangingPunct="1"/>
            <a:r>
              <a:rPr lang="en-US" altLang="zh-CN" smtClean="0"/>
              <a:t>§8-3  RLC</a:t>
            </a:r>
            <a:r>
              <a:rPr lang="zh-CN" altLang="en-US" smtClean="0"/>
              <a:t>元件约束的相量形式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9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79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39552" y="5516563"/>
            <a:ext cx="8229600" cy="519112"/>
          </a:xfrm>
          <a:noFill/>
        </p:spPr>
        <p:txBody>
          <a:bodyPr>
            <a:spAutoFit/>
          </a:bodyPr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b="1" dirty="0" smtClean="0">
                <a:latin typeface="+mj-ea"/>
                <a:ea typeface="+mj-ea"/>
              </a:rPr>
              <a:t>（</a:t>
            </a:r>
            <a:r>
              <a:rPr lang="en-US" altLang="zh-CN" b="1" dirty="0" smtClean="0">
                <a:latin typeface="+mj-ea"/>
                <a:ea typeface="+mj-ea"/>
              </a:rPr>
              <a:t>3</a:t>
            </a:r>
            <a:r>
              <a:rPr lang="zh-CN" altLang="en-US" b="1" dirty="0" smtClean="0">
                <a:latin typeface="+mj-ea"/>
                <a:ea typeface="+mj-ea"/>
              </a:rPr>
              <a:t>）相量</a:t>
            </a:r>
            <a:r>
              <a:rPr lang="zh-CN" altLang="en-US" dirty="0" smtClean="0">
                <a:latin typeface="+mj-ea"/>
                <a:ea typeface="+mj-ea"/>
              </a:rPr>
              <a:t> </a:t>
            </a:r>
          </a:p>
        </p:txBody>
      </p:sp>
      <p:sp>
        <p:nvSpPr>
          <p:cNvPr id="180227" name="Text Box 3"/>
          <p:cNvSpPr txBox="1">
            <a:spLocks noChangeArrowheads="1"/>
          </p:cNvSpPr>
          <p:nvPr/>
        </p:nvSpPr>
        <p:spPr bwMode="auto">
          <a:xfrm>
            <a:off x="468313" y="4652963"/>
            <a:ext cx="8064500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zh-CN" altLang="en-US" sz="3200" b="1">
                <a:latin typeface="+mj-ea"/>
                <a:ea typeface="+mj-ea"/>
              </a:rPr>
              <a:t>（</a:t>
            </a:r>
            <a:r>
              <a:rPr lang="en-US" altLang="zh-CN" sz="3200" b="1">
                <a:latin typeface="+mj-ea"/>
                <a:ea typeface="+mj-ea"/>
              </a:rPr>
              <a:t>2</a:t>
            </a:r>
            <a:r>
              <a:rPr lang="zh-CN" altLang="en-US" sz="3200" b="1">
                <a:latin typeface="+mj-ea"/>
                <a:ea typeface="+mj-ea"/>
              </a:rPr>
              <a:t>）大小                      </a:t>
            </a:r>
            <a:r>
              <a:rPr lang="en-US" altLang="zh-CN" sz="3200" b="1">
                <a:latin typeface="+mj-ea"/>
                <a:ea typeface="+mj-ea"/>
              </a:rPr>
              <a:t>—</a:t>
            </a:r>
            <a:r>
              <a:rPr lang="zh-CN" altLang="en-US" sz="3200" b="1">
                <a:latin typeface="+mj-ea"/>
                <a:ea typeface="+mj-ea"/>
              </a:rPr>
              <a:t>容抗</a:t>
            </a:r>
          </a:p>
          <a:p>
            <a:pPr eaLnBrk="1" hangingPunct="1"/>
            <a:endParaRPr lang="en-US" altLang="zh-CN" sz="3200">
              <a:latin typeface="+mj-ea"/>
              <a:ea typeface="+mj-ea"/>
            </a:endParaRPr>
          </a:p>
        </p:txBody>
      </p:sp>
      <p:sp>
        <p:nvSpPr>
          <p:cNvPr id="180228" name="Text Box 4"/>
          <p:cNvSpPr txBox="1">
            <a:spLocks noChangeArrowheads="1"/>
          </p:cNvSpPr>
          <p:nvPr/>
        </p:nvSpPr>
        <p:spPr bwMode="auto">
          <a:xfrm>
            <a:off x="395288" y="3860800"/>
            <a:ext cx="83566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200" b="1" dirty="0">
                <a:latin typeface="+mj-ea"/>
                <a:ea typeface="+mj-ea"/>
              </a:rPr>
              <a:t>（</a:t>
            </a:r>
            <a:r>
              <a:rPr lang="en-US" altLang="zh-CN" sz="3200" b="1" dirty="0">
                <a:latin typeface="+mj-ea"/>
                <a:ea typeface="+mj-ea"/>
              </a:rPr>
              <a:t>1</a:t>
            </a:r>
            <a:r>
              <a:rPr lang="zh-CN" altLang="en-US" sz="3200" b="1" dirty="0">
                <a:latin typeface="+mj-ea"/>
                <a:ea typeface="+mj-ea"/>
              </a:rPr>
              <a:t>）相位差             电压滞后电流</a:t>
            </a:r>
            <a:r>
              <a:rPr lang="en-US" altLang="zh-CN" sz="3200" b="1" dirty="0">
                <a:latin typeface="+mj-ea"/>
                <a:ea typeface="+mj-ea"/>
              </a:rPr>
              <a:t>90°</a:t>
            </a:r>
          </a:p>
        </p:txBody>
      </p:sp>
      <p:sp>
        <p:nvSpPr>
          <p:cNvPr id="19461" name="Rectangle 5"/>
          <p:cNvSpPr>
            <a:spLocks noChangeArrowheads="1"/>
          </p:cNvSpPr>
          <p:nvPr/>
        </p:nvSpPr>
        <p:spPr bwMode="auto">
          <a:xfrm>
            <a:off x="0" y="29845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180230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24815090"/>
              </p:ext>
            </p:extLst>
          </p:nvPr>
        </p:nvGraphicFramePr>
        <p:xfrm>
          <a:off x="908992" y="1989857"/>
          <a:ext cx="2912885" cy="5469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81" name="公式" r:id="rId3" imgW="1459866" imgH="253890" progId="Equation.3">
                  <p:embed/>
                </p:oleObj>
              </mc:Choice>
              <mc:Fallback>
                <p:oleObj name="公式" r:id="rId3" imgW="1459866" imgH="25389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8992" y="1989857"/>
                        <a:ext cx="2912885" cy="54696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463" name="Rectangle 7"/>
          <p:cNvSpPr>
            <a:spLocks noChangeArrowheads="1"/>
          </p:cNvSpPr>
          <p:nvPr/>
        </p:nvSpPr>
        <p:spPr bwMode="auto">
          <a:xfrm>
            <a:off x="0" y="29178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180232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2283612"/>
              </p:ext>
            </p:extLst>
          </p:nvPr>
        </p:nvGraphicFramePr>
        <p:xfrm>
          <a:off x="4275384" y="1916832"/>
          <a:ext cx="1664768" cy="7855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82" name="公式" r:id="rId5" imgW="698197" imgH="393529" progId="Equation.3">
                  <p:embed/>
                </p:oleObj>
              </mc:Choice>
              <mc:Fallback>
                <p:oleObj name="公式" r:id="rId5" imgW="698197" imgH="393529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75384" y="1916832"/>
                        <a:ext cx="1664768" cy="78558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465" name="Rectangle 9"/>
          <p:cNvSpPr>
            <a:spLocks noChangeArrowheads="1"/>
          </p:cNvSpPr>
          <p:nvPr/>
        </p:nvSpPr>
        <p:spPr bwMode="auto">
          <a:xfrm>
            <a:off x="0" y="29178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180234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83279193"/>
              </p:ext>
            </p:extLst>
          </p:nvPr>
        </p:nvGraphicFramePr>
        <p:xfrm>
          <a:off x="683568" y="2708995"/>
          <a:ext cx="4019671" cy="868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83" name="Equation" r:id="rId7" imgW="1981080" imgH="393480" progId="Equation.DSMT4">
                  <p:embed/>
                </p:oleObj>
              </mc:Choice>
              <mc:Fallback>
                <p:oleObj name="Equation" r:id="rId7" imgW="1981080" imgH="393480" progId="Equation.DSMT4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3568" y="2708995"/>
                        <a:ext cx="4019671" cy="868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467" name="Rectangle 11"/>
          <p:cNvSpPr>
            <a:spLocks noChangeArrowheads="1"/>
          </p:cNvSpPr>
          <p:nvPr/>
        </p:nvSpPr>
        <p:spPr bwMode="auto">
          <a:xfrm>
            <a:off x="0" y="29845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180236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9763780"/>
              </p:ext>
            </p:extLst>
          </p:nvPr>
        </p:nvGraphicFramePr>
        <p:xfrm>
          <a:off x="4678642" y="2853457"/>
          <a:ext cx="2413638" cy="5469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84" name="公式" r:id="rId9" imgW="1205977" imgH="253890" progId="Equation.3">
                  <p:embed/>
                </p:oleObj>
              </mc:Choice>
              <mc:Fallback>
                <p:oleObj name="公式" r:id="rId9" imgW="1205977" imgH="253890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78642" y="2853457"/>
                        <a:ext cx="2413638" cy="54696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469" name="Rectangle 13"/>
          <p:cNvSpPr>
            <a:spLocks noChangeArrowheads="1"/>
          </p:cNvSpPr>
          <p:nvPr/>
        </p:nvSpPr>
        <p:spPr bwMode="auto">
          <a:xfrm>
            <a:off x="0" y="-3159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180238" name="Object 14"/>
          <p:cNvGraphicFramePr>
            <a:graphicFrameLocks noChangeAspect="1"/>
          </p:cNvGraphicFramePr>
          <p:nvPr/>
        </p:nvGraphicFramePr>
        <p:xfrm>
          <a:off x="2916238" y="3716338"/>
          <a:ext cx="2160587" cy="865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85" name="公式" r:id="rId11" imgW="1129810" imgH="393529" progId="Equation.3">
                  <p:embed/>
                </p:oleObj>
              </mc:Choice>
              <mc:Fallback>
                <p:oleObj name="公式" r:id="rId11" imgW="1129810" imgH="393529" progId="Equation.3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16238" y="3716338"/>
                        <a:ext cx="2160587" cy="8651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471" name="Rectangle 15"/>
          <p:cNvSpPr>
            <a:spLocks noChangeArrowheads="1"/>
          </p:cNvSpPr>
          <p:nvPr/>
        </p:nvSpPr>
        <p:spPr bwMode="auto">
          <a:xfrm>
            <a:off x="0" y="-3159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180240" name="Object 16"/>
          <p:cNvGraphicFramePr>
            <a:graphicFrameLocks noChangeAspect="1"/>
          </p:cNvGraphicFramePr>
          <p:nvPr/>
        </p:nvGraphicFramePr>
        <p:xfrm>
          <a:off x="2916238" y="4581525"/>
          <a:ext cx="1584325" cy="750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86" name="公式" r:id="rId13" imgW="774364" imgH="393529" progId="Equation.3">
                  <p:embed/>
                </p:oleObj>
              </mc:Choice>
              <mc:Fallback>
                <p:oleObj name="公式" r:id="rId13" imgW="774364" imgH="393529" progId="Equation.3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16238" y="4581525"/>
                        <a:ext cx="1584325" cy="7508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0241" name="Object 17"/>
          <p:cNvGraphicFramePr>
            <a:graphicFrameLocks noChangeAspect="1"/>
          </p:cNvGraphicFramePr>
          <p:nvPr/>
        </p:nvGraphicFramePr>
        <p:xfrm>
          <a:off x="5076825" y="4581525"/>
          <a:ext cx="1150938" cy="704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87" name="公式" r:id="rId15" imgW="634725" imgH="393529" progId="Equation.3">
                  <p:embed/>
                </p:oleObj>
              </mc:Choice>
              <mc:Fallback>
                <p:oleObj name="公式" r:id="rId15" imgW="634725" imgH="393529" progId="Equation.3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76825" y="4581525"/>
                        <a:ext cx="1150938" cy="704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474" name="Rectangle 18"/>
          <p:cNvSpPr>
            <a:spLocks noChangeArrowheads="1"/>
          </p:cNvSpPr>
          <p:nvPr/>
        </p:nvSpPr>
        <p:spPr bwMode="auto">
          <a:xfrm>
            <a:off x="0" y="-3159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9475" name="Rectangle 19"/>
          <p:cNvSpPr>
            <a:spLocks noChangeArrowheads="1"/>
          </p:cNvSpPr>
          <p:nvPr/>
        </p:nvSpPr>
        <p:spPr bwMode="auto">
          <a:xfrm>
            <a:off x="179388" y="25368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9476" name="Rectangle 20"/>
          <p:cNvSpPr>
            <a:spLocks noChangeArrowheads="1"/>
          </p:cNvSpPr>
          <p:nvPr/>
        </p:nvSpPr>
        <p:spPr bwMode="auto">
          <a:xfrm>
            <a:off x="0" y="-3159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180245" name="Object 21"/>
          <p:cNvGraphicFramePr>
            <a:graphicFrameLocks noChangeAspect="1"/>
          </p:cNvGraphicFramePr>
          <p:nvPr/>
        </p:nvGraphicFramePr>
        <p:xfrm>
          <a:off x="2790825" y="5445125"/>
          <a:ext cx="5360988" cy="788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88" name="Equation" r:id="rId17" imgW="2603500" imgH="431800" progId="Equation.DSMT4">
                  <p:embed/>
                </p:oleObj>
              </mc:Choice>
              <mc:Fallback>
                <p:oleObj name="Equation" r:id="rId17" imgW="2603500" imgH="431800" progId="Equation.DSMT4">
                  <p:embed/>
                  <p:pic>
                    <p:nvPicPr>
                      <p:cNvPr id="0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90825" y="5445125"/>
                        <a:ext cx="5360988" cy="7889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9478" name="Picture 22"/>
          <p:cNvPicPr>
            <a:picLocks noChangeAspect="1" noChangeArrowheads="1"/>
          </p:cNvPicPr>
          <p:nvPr/>
        </p:nvPicPr>
        <p:blipFill>
          <a:blip r:embed="rId19">
            <a:lum contrast="3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3039" y="1628775"/>
            <a:ext cx="1495425" cy="197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79" name="Text Box 23"/>
          <p:cNvSpPr txBox="1">
            <a:spLocks noChangeArrowheads="1"/>
          </p:cNvSpPr>
          <p:nvPr/>
        </p:nvSpPr>
        <p:spPr bwMode="auto">
          <a:xfrm>
            <a:off x="611188" y="1196752"/>
            <a:ext cx="5540299" cy="8617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zh-CN" altLang="en-US" sz="3200" b="1" dirty="0" smtClean="0">
                <a:latin typeface="+mj-ea"/>
                <a:ea typeface="+mj-ea"/>
              </a:rPr>
              <a:t>三、电容</a:t>
            </a:r>
            <a:r>
              <a:rPr lang="zh-CN" altLang="en-US" sz="3200" b="1" dirty="0">
                <a:latin typeface="+mj-ea"/>
                <a:ea typeface="+mj-ea"/>
              </a:rPr>
              <a:t>元件约束的相量形式</a:t>
            </a:r>
          </a:p>
          <a:p>
            <a:pPr eaLnBrk="1" hangingPunct="1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19480" name="Rectangle 33"/>
          <p:cNvSpPr>
            <a:spLocks noGrp="1" noChangeArrowheads="1"/>
          </p:cNvSpPr>
          <p:nvPr>
            <p:ph type="title"/>
          </p:nvPr>
        </p:nvSpPr>
        <p:spPr>
          <a:xfrm>
            <a:off x="684213" y="188913"/>
            <a:ext cx="7772400" cy="954087"/>
          </a:xfrm>
          <a:noFill/>
        </p:spPr>
        <p:txBody>
          <a:bodyPr/>
          <a:lstStyle/>
          <a:p>
            <a:pPr eaLnBrk="1" hangingPunct="1"/>
            <a:r>
              <a:rPr lang="en-US" altLang="zh-CN" smtClean="0"/>
              <a:t>§8-3  RLC</a:t>
            </a:r>
            <a:r>
              <a:rPr lang="zh-CN" altLang="en-US" smtClean="0"/>
              <a:t>元件约束的相量形式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0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80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80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80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2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802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80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80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80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80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2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802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80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022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5"/>
          <p:cNvSpPr>
            <a:spLocks noChangeArrowheads="1"/>
          </p:cNvSpPr>
          <p:nvPr/>
        </p:nvSpPr>
        <p:spPr bwMode="auto">
          <a:xfrm>
            <a:off x="0" y="29845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0483" name="Rectangle 7"/>
          <p:cNvSpPr>
            <a:spLocks noChangeArrowheads="1"/>
          </p:cNvSpPr>
          <p:nvPr/>
        </p:nvSpPr>
        <p:spPr bwMode="auto">
          <a:xfrm>
            <a:off x="0" y="29178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0484" name="Rectangle 9"/>
          <p:cNvSpPr>
            <a:spLocks noChangeArrowheads="1"/>
          </p:cNvSpPr>
          <p:nvPr/>
        </p:nvSpPr>
        <p:spPr bwMode="auto">
          <a:xfrm>
            <a:off x="0" y="29178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0485" name="Rectangle 11"/>
          <p:cNvSpPr>
            <a:spLocks noChangeArrowheads="1"/>
          </p:cNvSpPr>
          <p:nvPr/>
        </p:nvSpPr>
        <p:spPr bwMode="auto">
          <a:xfrm>
            <a:off x="0" y="29845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0486" name="Rectangle 13"/>
          <p:cNvSpPr>
            <a:spLocks noChangeArrowheads="1"/>
          </p:cNvSpPr>
          <p:nvPr/>
        </p:nvSpPr>
        <p:spPr bwMode="auto">
          <a:xfrm>
            <a:off x="0" y="-3159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0487" name="Rectangle 15"/>
          <p:cNvSpPr>
            <a:spLocks noChangeArrowheads="1"/>
          </p:cNvSpPr>
          <p:nvPr/>
        </p:nvSpPr>
        <p:spPr bwMode="auto">
          <a:xfrm>
            <a:off x="0" y="-3159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0488" name="Rectangle 18"/>
          <p:cNvSpPr>
            <a:spLocks noChangeArrowheads="1"/>
          </p:cNvSpPr>
          <p:nvPr/>
        </p:nvSpPr>
        <p:spPr bwMode="auto">
          <a:xfrm>
            <a:off x="0" y="-3159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0489" name="Rectangle 19"/>
          <p:cNvSpPr>
            <a:spLocks noChangeArrowheads="1"/>
          </p:cNvSpPr>
          <p:nvPr/>
        </p:nvSpPr>
        <p:spPr bwMode="auto">
          <a:xfrm>
            <a:off x="179388" y="25368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0490" name="Rectangle 20"/>
          <p:cNvSpPr>
            <a:spLocks noChangeArrowheads="1"/>
          </p:cNvSpPr>
          <p:nvPr/>
        </p:nvSpPr>
        <p:spPr bwMode="auto">
          <a:xfrm>
            <a:off x="0" y="-3159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0491" name="Text Box 23"/>
          <p:cNvSpPr txBox="1">
            <a:spLocks noChangeArrowheads="1"/>
          </p:cNvSpPr>
          <p:nvPr/>
        </p:nvSpPr>
        <p:spPr bwMode="auto">
          <a:xfrm>
            <a:off x="755650" y="1124744"/>
            <a:ext cx="4672013" cy="854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zh-CN" altLang="en-US" sz="3200" b="1" dirty="0">
                <a:latin typeface="+mj-ea"/>
                <a:ea typeface="+mj-ea"/>
              </a:rPr>
              <a:t>电容元件约束的相量形式</a:t>
            </a:r>
          </a:p>
          <a:p>
            <a:pPr eaLnBrk="1" hangingPunct="1"/>
            <a:endParaRPr lang="en-US" altLang="zh-CN" dirty="0">
              <a:latin typeface="+mj-ea"/>
              <a:ea typeface="+mj-ea"/>
            </a:endParaRPr>
          </a:p>
        </p:txBody>
      </p:sp>
      <p:pic>
        <p:nvPicPr>
          <p:cNvPr id="186398" name="Picture 3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440" y="2983962"/>
            <a:ext cx="4116413" cy="33253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6399" name="Picture 3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5167" y="2984500"/>
            <a:ext cx="4099321" cy="3322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94" name="Picture 3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9189" y="1196752"/>
            <a:ext cx="1819275" cy="163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95" name="Rectangle 34"/>
          <p:cNvSpPr>
            <a:spLocks noGrp="1" noChangeArrowheads="1"/>
          </p:cNvSpPr>
          <p:nvPr>
            <p:ph type="title"/>
          </p:nvPr>
        </p:nvSpPr>
        <p:spPr>
          <a:xfrm>
            <a:off x="684213" y="188913"/>
            <a:ext cx="7772400" cy="954087"/>
          </a:xfrm>
          <a:noFill/>
        </p:spPr>
        <p:txBody>
          <a:bodyPr/>
          <a:lstStyle/>
          <a:p>
            <a:pPr eaLnBrk="1" hangingPunct="1"/>
            <a:r>
              <a:rPr lang="en-US" altLang="zh-CN" smtClean="0"/>
              <a:t>§8-3  RLC</a:t>
            </a:r>
            <a:r>
              <a:rPr lang="zh-CN" altLang="en-US" smtClean="0"/>
              <a:t>元件约束的相量形式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6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86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4"/>
          <p:cNvSpPr>
            <a:spLocks noGrp="1" noChangeArrowheads="1"/>
          </p:cNvSpPr>
          <p:nvPr>
            <p:ph type="title"/>
          </p:nvPr>
        </p:nvSpPr>
        <p:spPr>
          <a:xfrm>
            <a:off x="611560" y="277813"/>
            <a:ext cx="8075240" cy="702915"/>
          </a:xfrm>
          <a:noFill/>
        </p:spPr>
        <p:txBody>
          <a:bodyPr/>
          <a:lstStyle/>
          <a:p>
            <a:pPr eaLnBrk="1" hangingPunct="1"/>
            <a:r>
              <a:rPr lang="en-US" altLang="zh-CN" dirty="0" smtClean="0"/>
              <a:t>§8-4  </a:t>
            </a:r>
            <a:r>
              <a:rPr lang="zh-CN" altLang="en-US" dirty="0" smtClean="0"/>
              <a:t>电路定律的相量形式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87613" y="2277393"/>
            <a:ext cx="3810000" cy="460375"/>
          </a:xfrm>
        </p:spPr>
        <p:txBody>
          <a:bodyPr/>
          <a:lstStyle/>
          <a:p>
            <a:pPr eaLnBrk="1" hangingPunct="1"/>
            <a:r>
              <a:rPr lang="en-US" altLang="zh-CN" smtClean="0"/>
              <a:t>KCL</a:t>
            </a:r>
            <a:r>
              <a:rPr lang="zh-CN" altLang="en-US" smtClean="0"/>
              <a:t>相量形式</a:t>
            </a:r>
          </a:p>
        </p:txBody>
      </p:sp>
      <p:graphicFrame>
        <p:nvGraphicFramePr>
          <p:cNvPr id="25604" name="Object 5"/>
          <p:cNvGraphicFramePr>
            <a:graphicFrameLocks noGrp="1" noChangeAspect="1"/>
          </p:cNvGraphicFramePr>
          <p:nvPr>
            <p:ph sz="quarter" idx="2"/>
            <p:extLst>
              <p:ext uri="{D42A27DB-BD31-4B8C-83A1-F6EECF244321}">
                <p14:modId xmlns:p14="http://schemas.microsoft.com/office/powerpoint/2010/main" val="1391166034"/>
              </p:ext>
            </p:extLst>
          </p:nvPr>
        </p:nvGraphicFramePr>
        <p:xfrm>
          <a:off x="1767113" y="2925093"/>
          <a:ext cx="3457575" cy="547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58" name="Equation" r:id="rId3" imgW="1524000" imgH="241300" progId="Equation.DSMT4">
                  <p:embed/>
                </p:oleObj>
              </mc:Choice>
              <mc:Fallback>
                <p:oleObj name="Equation" r:id="rId3" imgW="1524000" imgH="24130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67113" y="2925093"/>
                        <a:ext cx="3457575" cy="5476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605" name="Rectangle 7"/>
          <p:cNvSpPr>
            <a:spLocks noChangeArrowheads="1"/>
          </p:cNvSpPr>
          <p:nvPr/>
        </p:nvSpPr>
        <p:spPr bwMode="auto">
          <a:xfrm>
            <a:off x="616176" y="3790280"/>
            <a:ext cx="38100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Char char="n"/>
            </a:pPr>
            <a:r>
              <a:rPr lang="en-US" altLang="zh-CN" sz="2800"/>
              <a:t>KVL</a:t>
            </a:r>
            <a:r>
              <a:rPr lang="zh-CN" altLang="en-US" sz="2800"/>
              <a:t>相量形式</a:t>
            </a:r>
          </a:p>
        </p:txBody>
      </p:sp>
      <p:graphicFrame>
        <p:nvGraphicFramePr>
          <p:cNvPr id="25606" name="Object 9"/>
          <p:cNvGraphicFramePr>
            <a:graphicFrameLocks noGrp="1" noChangeAspect="1"/>
          </p:cNvGraphicFramePr>
          <p:nvPr>
            <p:ph sz="quarter" idx="3"/>
            <p:extLst>
              <p:ext uri="{D42A27DB-BD31-4B8C-83A1-F6EECF244321}">
                <p14:modId xmlns:p14="http://schemas.microsoft.com/office/powerpoint/2010/main" val="2868263312"/>
              </p:ext>
            </p:extLst>
          </p:nvPr>
        </p:nvGraphicFramePr>
        <p:xfrm>
          <a:off x="1767113" y="4509418"/>
          <a:ext cx="3409950" cy="49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59" name="Equation" r:id="rId5" imgW="1651000" imgH="241300" progId="Equation.DSMT4">
                  <p:embed/>
                </p:oleObj>
              </mc:Choice>
              <mc:Fallback>
                <p:oleObj name="Equation" r:id="rId5" imgW="1651000" imgH="241300" progId="Equation.DSMT4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67113" y="4509418"/>
                        <a:ext cx="3409950" cy="498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607" name="Text Box 11"/>
          <p:cNvSpPr txBox="1">
            <a:spLocks noChangeArrowheads="1"/>
          </p:cNvSpPr>
          <p:nvPr/>
        </p:nvSpPr>
        <p:spPr bwMode="auto">
          <a:xfrm>
            <a:off x="832076" y="1340768"/>
            <a:ext cx="6332212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800" dirty="0"/>
              <a:t>当电路中电量都是同频率的电量时：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7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196753"/>
            <a:ext cx="7727950" cy="5218336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b="1" dirty="0" smtClean="0">
                <a:latin typeface="+mj-ea"/>
                <a:ea typeface="+mj-ea"/>
              </a:rPr>
              <a:t>1.</a:t>
            </a:r>
            <a:r>
              <a:rPr lang="zh-CN" altLang="en-US" b="1" dirty="0" smtClean="0">
                <a:latin typeface="+mj-ea"/>
                <a:ea typeface="+mj-ea"/>
              </a:rPr>
              <a:t>解析法：</a:t>
            </a:r>
            <a:endParaRPr lang="en-US" altLang="zh-CN" b="1" dirty="0" smtClean="0">
              <a:latin typeface="+mj-ea"/>
              <a:ea typeface="+mj-ea"/>
            </a:endParaRPr>
          </a:p>
          <a:p>
            <a:pPr marL="354013" indent="0" eaLnBrk="1" hangingPunct="1">
              <a:buFont typeface="Wingdings" panose="05000000000000000000" pitchFamily="2" charset="2"/>
              <a:buNone/>
            </a:pPr>
            <a:r>
              <a:rPr lang="zh-CN" altLang="en-US" b="1" dirty="0" smtClean="0">
                <a:latin typeface="+mj-ea"/>
                <a:ea typeface="+mj-ea"/>
              </a:rPr>
              <a:t>利用第二章所述方法求解。</a:t>
            </a:r>
          </a:p>
          <a:p>
            <a:pPr marL="1252538" indent="-898525" eaLnBrk="1" hangingPunct="1">
              <a:buFont typeface="Wingdings" panose="05000000000000000000" pitchFamily="2" charset="2"/>
              <a:buNone/>
            </a:pPr>
            <a:r>
              <a:rPr lang="zh-CN" altLang="en-US" sz="2400" dirty="0" smtClean="0">
                <a:latin typeface="+mj-ea"/>
                <a:ea typeface="+mj-ea"/>
              </a:rPr>
              <a:t>注意：已知或未知的物理量要以相量形式表示，阻抗、感抗、容抗要以复数形式表示。</a:t>
            </a:r>
          </a:p>
          <a:p>
            <a:pPr eaLnBrk="1" hangingPunct="1">
              <a:buFont typeface="Wingdings" panose="05000000000000000000" pitchFamily="2" charset="2"/>
              <a:buNone/>
            </a:pPr>
            <a:endParaRPr lang="zh-CN" altLang="en-US" dirty="0" smtClean="0">
              <a:latin typeface="+mj-ea"/>
              <a:ea typeface="+mj-ea"/>
            </a:endParaRP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b="1" dirty="0" smtClean="0">
                <a:latin typeface="+mj-ea"/>
                <a:ea typeface="+mj-ea"/>
              </a:rPr>
              <a:t>2.</a:t>
            </a:r>
            <a:r>
              <a:rPr lang="zh-CN" altLang="en-US" b="1" dirty="0" smtClean="0">
                <a:latin typeface="+mj-ea"/>
                <a:ea typeface="+mj-ea"/>
              </a:rPr>
              <a:t>相量图法：</a:t>
            </a:r>
            <a:endParaRPr lang="en-US" altLang="zh-CN" b="1" dirty="0" smtClean="0">
              <a:latin typeface="+mj-ea"/>
              <a:ea typeface="+mj-ea"/>
            </a:endParaRPr>
          </a:p>
          <a:p>
            <a:pPr marL="354013" indent="0" eaLnBrk="1" hangingPunct="1">
              <a:buFont typeface="Wingdings" panose="05000000000000000000" pitchFamily="2" charset="2"/>
              <a:buNone/>
            </a:pPr>
            <a:r>
              <a:rPr lang="zh-CN" altLang="en-US" dirty="0" smtClean="0">
                <a:latin typeface="+mj-ea"/>
                <a:ea typeface="+mj-ea"/>
              </a:rPr>
              <a:t>选定参考相量，分别画出相关物理量的相量图，通过平行四边形法则，确定所要求的解。</a:t>
            </a:r>
          </a:p>
        </p:txBody>
      </p:sp>
      <p:sp>
        <p:nvSpPr>
          <p:cNvPr id="26627" name="Rectangle 10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altLang="zh-CN" smtClean="0"/>
              <a:t>§8-4  </a:t>
            </a:r>
            <a:r>
              <a:rPr lang="zh-CN" altLang="en-US" smtClean="0"/>
              <a:t>电路定律的相量形式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10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pPr eaLnBrk="1" hangingPunct="1"/>
            <a:r>
              <a:rPr lang="zh-CN" altLang="en-US" dirty="0" smtClean="0"/>
              <a:t>例</a:t>
            </a:r>
            <a:r>
              <a:rPr lang="en-US" altLang="zh-CN" dirty="0" smtClean="0"/>
              <a:t>8-4 </a:t>
            </a:r>
            <a:endParaRPr lang="zh-CN" altLang="en-US" dirty="0" smtClean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7" r="3281" b="92650"/>
          <a:stretch/>
        </p:blipFill>
        <p:spPr>
          <a:xfrm>
            <a:off x="179512" y="44623"/>
            <a:ext cx="8784976" cy="95511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843" t="8400" r="32590" b="75850"/>
          <a:stretch/>
        </p:blipFill>
        <p:spPr>
          <a:xfrm>
            <a:off x="179512" y="1124744"/>
            <a:ext cx="3758818" cy="2088232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804" t="25526" r="29507" b="58181"/>
          <a:stretch/>
        </p:blipFill>
        <p:spPr>
          <a:xfrm>
            <a:off x="4427984" y="1052736"/>
            <a:ext cx="3960440" cy="216024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961" t="76577" r="24201" b="10388"/>
          <a:stretch/>
        </p:blipFill>
        <p:spPr>
          <a:xfrm>
            <a:off x="251520" y="3212976"/>
            <a:ext cx="4248472" cy="1435553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886" t="92874" r="15104" b="608"/>
          <a:stretch/>
        </p:blipFill>
        <p:spPr>
          <a:xfrm>
            <a:off x="323528" y="4753189"/>
            <a:ext cx="6048672" cy="76404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73" t="2751" r="26869" b="90949"/>
          <a:stretch/>
        </p:blipFill>
        <p:spPr>
          <a:xfrm>
            <a:off x="323527" y="5652002"/>
            <a:ext cx="4608513" cy="1063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79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10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pPr eaLnBrk="1" hangingPunct="1"/>
            <a:r>
              <a:rPr lang="zh-CN" altLang="en-US" dirty="0" smtClean="0"/>
              <a:t>例</a:t>
            </a:r>
            <a:r>
              <a:rPr lang="en-US" altLang="zh-CN" dirty="0" smtClean="0"/>
              <a:t>8-5 </a:t>
            </a:r>
            <a:endParaRPr lang="zh-CN" altLang="en-US" dirty="0" smtClean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84" t="19678" r="6779" b="46317"/>
          <a:stretch/>
        </p:blipFill>
        <p:spPr>
          <a:xfrm>
            <a:off x="3347864" y="3789040"/>
            <a:ext cx="5544616" cy="115212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43" t="42231" r="769" b="49014"/>
          <a:stretch/>
        </p:blipFill>
        <p:spPr>
          <a:xfrm>
            <a:off x="10296" y="44624"/>
            <a:ext cx="9073008" cy="1276923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426" t="58029" r="24853" b="26666"/>
          <a:stretch/>
        </p:blipFill>
        <p:spPr>
          <a:xfrm>
            <a:off x="10296" y="1327235"/>
            <a:ext cx="4608512" cy="2232248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8365" t="80968" r="559" b="16070"/>
          <a:stretch/>
        </p:blipFill>
        <p:spPr>
          <a:xfrm>
            <a:off x="5050856" y="1640549"/>
            <a:ext cx="2880320" cy="432048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54" t="83430" r="88346" b="13608"/>
          <a:stretch/>
        </p:blipFill>
        <p:spPr>
          <a:xfrm>
            <a:off x="7931176" y="1640549"/>
            <a:ext cx="936104" cy="432048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960" t="89918" r="33964" b="772"/>
          <a:stretch/>
        </p:blipFill>
        <p:spPr>
          <a:xfrm>
            <a:off x="5148064" y="2132856"/>
            <a:ext cx="2880320" cy="1358083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62" t="67724" r="12588" b="17114"/>
          <a:stretch/>
        </p:blipFill>
        <p:spPr>
          <a:xfrm>
            <a:off x="4139952" y="5661248"/>
            <a:ext cx="4320480" cy="513703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38" t="52040" r="62199" b="32798"/>
          <a:stretch/>
        </p:blipFill>
        <p:spPr>
          <a:xfrm>
            <a:off x="3419872" y="5095464"/>
            <a:ext cx="2520280" cy="513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145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 smtClean="0">
                <a:latin typeface="宋体" panose="02010600030101010101" pitchFamily="2" charset="-122"/>
              </a:rPr>
              <a:t>§8-1 </a:t>
            </a:r>
            <a:r>
              <a:rPr lang="zh-CN" altLang="en-US" dirty="0" smtClean="0">
                <a:latin typeface="宋体" panose="02010600030101010101" pitchFamily="2" charset="-122"/>
              </a:rPr>
              <a:t>复数</a:t>
            </a:r>
            <a:endParaRPr lang="zh-CN" altLang="en-US" dirty="0" smtClean="0">
              <a:latin typeface="宋体" panose="02010600030101010101" pitchFamily="2" charset="-122"/>
            </a:endParaRPr>
          </a:p>
        </p:txBody>
      </p:sp>
      <p:sp>
        <p:nvSpPr>
          <p:cNvPr id="161796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609600" y="1124744"/>
            <a:ext cx="8304213" cy="5544344"/>
          </a:xfrm>
          <a:noFill/>
        </p:spPr>
        <p:txBody>
          <a:bodyPr/>
          <a:lstStyle/>
          <a:p>
            <a:pPr eaLnBrk="1" hangingPunct="1">
              <a:lnSpc>
                <a:spcPct val="120000"/>
              </a:lnSpc>
            </a:pPr>
            <a:r>
              <a:rPr lang="zh-CN" altLang="en-US" b="1" dirty="0" smtClean="0"/>
              <a:t>复数有多种表示形式</a:t>
            </a:r>
            <a:endParaRPr lang="en-US" altLang="zh-CN" b="1" dirty="0" smtClean="0"/>
          </a:p>
          <a:p>
            <a:pPr lvl="1" eaLnBrk="1" hangingPunct="1">
              <a:lnSpc>
                <a:spcPct val="120000"/>
              </a:lnSpc>
            </a:pPr>
            <a:r>
              <a:rPr lang="zh-CN" altLang="en-US" b="1" dirty="0" smtClean="0"/>
              <a:t>代数形式</a:t>
            </a:r>
            <a:endParaRPr lang="en-US" altLang="zh-CN" b="1" dirty="0" smtClean="0"/>
          </a:p>
          <a:p>
            <a:pPr lvl="1" eaLnBrk="1" hangingPunct="1">
              <a:lnSpc>
                <a:spcPct val="120000"/>
              </a:lnSpc>
            </a:pPr>
            <a:endParaRPr lang="en-US" altLang="zh-CN" b="1" dirty="0" smtClean="0"/>
          </a:p>
          <a:p>
            <a:pPr lvl="1" eaLnBrk="1" hangingPunct="1">
              <a:lnSpc>
                <a:spcPct val="120000"/>
              </a:lnSpc>
            </a:pPr>
            <a:r>
              <a:rPr lang="zh-CN" altLang="en-US" b="1" dirty="0" smtClean="0"/>
              <a:t>三角形式</a:t>
            </a:r>
            <a:endParaRPr lang="en-US" altLang="zh-CN" b="1" dirty="0" smtClean="0"/>
          </a:p>
          <a:p>
            <a:pPr lvl="1" eaLnBrk="1" hangingPunct="1">
              <a:lnSpc>
                <a:spcPct val="120000"/>
              </a:lnSpc>
            </a:pPr>
            <a:endParaRPr lang="en-US" altLang="zh-CN" b="1" dirty="0"/>
          </a:p>
          <a:p>
            <a:pPr lvl="1" eaLnBrk="1" hangingPunct="1">
              <a:lnSpc>
                <a:spcPct val="120000"/>
              </a:lnSpc>
            </a:pPr>
            <a:r>
              <a:rPr lang="zh-CN" altLang="en-US" b="1" dirty="0" smtClean="0"/>
              <a:t>指数形式</a:t>
            </a:r>
            <a:endParaRPr lang="en-US" altLang="zh-CN" b="1" dirty="0" smtClean="0"/>
          </a:p>
          <a:p>
            <a:pPr lvl="1" eaLnBrk="1" hangingPunct="1">
              <a:lnSpc>
                <a:spcPct val="120000"/>
              </a:lnSpc>
            </a:pPr>
            <a:endParaRPr lang="en-US" altLang="zh-CN" b="1" dirty="0"/>
          </a:p>
          <a:p>
            <a:pPr lvl="1" eaLnBrk="1" hangingPunct="1">
              <a:lnSpc>
                <a:spcPct val="120000"/>
              </a:lnSpc>
            </a:pPr>
            <a:r>
              <a:rPr lang="zh-CN" altLang="en-US" b="1" dirty="0" smtClean="0"/>
              <a:t>极坐标形式</a:t>
            </a:r>
            <a:endParaRPr lang="en-US" altLang="zh-CN" b="1" i="1" dirty="0" smtClean="0">
              <a:latin typeface="Cambria Math" panose="02040503050406030204" pitchFamily="18" charset="0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9611891"/>
              </p:ext>
            </p:extLst>
          </p:nvPr>
        </p:nvGraphicFramePr>
        <p:xfrm>
          <a:off x="2267744" y="2244948"/>
          <a:ext cx="1404156" cy="4320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764" name="Equation" r:id="rId3" imgW="660240" imgH="203040" progId="Equation.DSMT4">
                  <p:embed/>
                </p:oleObj>
              </mc:Choice>
              <mc:Fallback>
                <p:oleObj name="Equation" r:id="rId3" imgW="66024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267744" y="2244948"/>
                        <a:ext cx="1404156" cy="43204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23825512"/>
              </p:ext>
            </p:extLst>
          </p:nvPr>
        </p:nvGraphicFramePr>
        <p:xfrm>
          <a:off x="4067175" y="2204591"/>
          <a:ext cx="1162050" cy="512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765" name="Equation" r:id="rId5" imgW="545760" imgH="241200" progId="Equation.DSMT4">
                  <p:embed/>
                </p:oleObj>
              </mc:Choice>
              <mc:Fallback>
                <p:oleObj name="Equation" r:id="rId5" imgW="545760" imgH="241200" progId="Equation.DSMT4">
                  <p:embed/>
                  <p:pic>
                    <p:nvPicPr>
                      <p:cNvPr id="2" name="对象 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067175" y="2204591"/>
                        <a:ext cx="1162050" cy="5127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93356614"/>
              </p:ext>
            </p:extLst>
          </p:nvPr>
        </p:nvGraphicFramePr>
        <p:xfrm>
          <a:off x="2051720" y="3330004"/>
          <a:ext cx="2995613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766" name="Equation" r:id="rId7" imgW="1409400" imgH="253800" progId="Equation.DSMT4">
                  <p:embed/>
                </p:oleObj>
              </mc:Choice>
              <mc:Fallback>
                <p:oleObj name="Equation" r:id="rId7" imgW="1409400" imgH="253800" progId="Equation.DSMT4">
                  <p:embed/>
                  <p:pic>
                    <p:nvPicPr>
                      <p:cNvPr id="2" name="对象 1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051720" y="3330004"/>
                        <a:ext cx="2995613" cy="539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01884950"/>
              </p:ext>
            </p:extLst>
          </p:nvPr>
        </p:nvGraphicFramePr>
        <p:xfrm>
          <a:off x="1979712" y="4410124"/>
          <a:ext cx="1403350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767" name="Equation" r:id="rId9" imgW="660240" imgH="253800" progId="Equation.DSMT4">
                  <p:embed/>
                </p:oleObj>
              </mc:Choice>
              <mc:Fallback>
                <p:oleObj name="Equation" r:id="rId9" imgW="660240" imgH="253800" progId="Equation.DSMT4">
                  <p:embed/>
                  <p:pic>
                    <p:nvPicPr>
                      <p:cNvPr id="6" name="对象 5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979712" y="4410124"/>
                        <a:ext cx="1403350" cy="539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76845353"/>
              </p:ext>
            </p:extLst>
          </p:nvPr>
        </p:nvGraphicFramePr>
        <p:xfrm>
          <a:off x="1925737" y="5661868"/>
          <a:ext cx="1511300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768" name="Equation" r:id="rId11" imgW="711000" imgH="253800" progId="Equation.DSMT4">
                  <p:embed/>
                </p:oleObj>
              </mc:Choice>
              <mc:Fallback>
                <p:oleObj name="Equation" r:id="rId11" imgW="711000" imgH="253800" progId="Equation.DSMT4">
                  <p:embed/>
                  <p:pic>
                    <p:nvPicPr>
                      <p:cNvPr id="7" name="对象 6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925737" y="5661868"/>
                        <a:ext cx="1511300" cy="539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contras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1297" t="36351" r="3790" b="37400"/>
          <a:stretch/>
        </p:blipFill>
        <p:spPr>
          <a:xfrm>
            <a:off x="6133396" y="1696869"/>
            <a:ext cx="2883853" cy="2120480"/>
          </a:xfrm>
          <a:prstGeom prst="rect">
            <a:avLst/>
          </a:prstGeom>
        </p:spPr>
      </p:pic>
      <p:graphicFrame>
        <p:nvGraphicFramePr>
          <p:cNvPr id="12" name="对象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06784731"/>
              </p:ext>
            </p:extLst>
          </p:nvPr>
        </p:nvGraphicFramePr>
        <p:xfrm>
          <a:off x="4935445" y="5366870"/>
          <a:ext cx="1916113" cy="620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769" name="Equation" r:id="rId15" imgW="901440" imgH="291960" progId="Equation.DSMT4">
                  <p:embed/>
                </p:oleObj>
              </mc:Choice>
              <mc:Fallback>
                <p:oleObj name="Equation" r:id="rId15" imgW="901440" imgH="291960" progId="Equation.DSMT4">
                  <p:embed/>
                  <p:pic>
                    <p:nvPicPr>
                      <p:cNvPr id="8" name="对象 7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4935445" y="5366870"/>
                        <a:ext cx="1916113" cy="6207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75606801"/>
              </p:ext>
            </p:extLst>
          </p:nvPr>
        </p:nvGraphicFramePr>
        <p:xfrm>
          <a:off x="6943257" y="5149059"/>
          <a:ext cx="1970087" cy="917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770" name="Equation" r:id="rId17" imgW="927000" imgH="431640" progId="Equation.DSMT4">
                  <p:embed/>
                </p:oleObj>
              </mc:Choice>
              <mc:Fallback>
                <p:oleObj name="Equation" r:id="rId17" imgW="927000" imgH="431640" progId="Equation.DSMT4">
                  <p:embed/>
                  <p:pic>
                    <p:nvPicPr>
                      <p:cNvPr id="12" name="对象 11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6943257" y="5149059"/>
                        <a:ext cx="1970087" cy="9175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48623206"/>
              </p:ext>
            </p:extLst>
          </p:nvPr>
        </p:nvGraphicFramePr>
        <p:xfrm>
          <a:off x="4956260" y="6201618"/>
          <a:ext cx="1646237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771" name="Equation" r:id="rId19" imgW="774360" imgH="253800" progId="Equation.DSMT4">
                  <p:embed/>
                </p:oleObj>
              </mc:Choice>
              <mc:Fallback>
                <p:oleObj name="Equation" r:id="rId19" imgW="774360" imgH="253800" progId="Equation.DSMT4">
                  <p:embed/>
                  <p:pic>
                    <p:nvPicPr>
                      <p:cNvPr id="6" name="对象 5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4956260" y="6201618"/>
                        <a:ext cx="1646237" cy="539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对象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99249730"/>
              </p:ext>
            </p:extLst>
          </p:nvPr>
        </p:nvGraphicFramePr>
        <p:xfrm>
          <a:off x="6943257" y="6201618"/>
          <a:ext cx="1565275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772" name="Equation" r:id="rId21" imgW="736560" imgH="253800" progId="Equation.DSMT4">
                  <p:embed/>
                </p:oleObj>
              </mc:Choice>
              <mc:Fallback>
                <p:oleObj name="Equation" r:id="rId21" imgW="736560" imgH="253800" progId="Equation.DSMT4">
                  <p:embed/>
                  <p:pic>
                    <p:nvPicPr>
                      <p:cNvPr id="14" name="对象 13"/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6943257" y="6201618"/>
                        <a:ext cx="1565275" cy="539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59132054"/>
              </p:ext>
            </p:extLst>
          </p:nvPr>
        </p:nvGraphicFramePr>
        <p:xfrm>
          <a:off x="3781425" y="4508500"/>
          <a:ext cx="4627563" cy="409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773" name="Equation" r:id="rId23" imgW="2387520" imgH="215640" progId="Equation.DSMT4">
                  <p:embed/>
                </p:oleObj>
              </mc:Choice>
              <mc:Fallback>
                <p:oleObj name="Equation" r:id="rId23" imgW="2387520" imgH="215640" progId="Equation.DSMT4">
                  <p:embed/>
                  <p:pic>
                    <p:nvPicPr>
                      <p:cNvPr id="166943" name="Object 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81425" y="4508500"/>
                        <a:ext cx="4627563" cy="409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7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196753"/>
            <a:ext cx="7727950" cy="5218336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b="1" dirty="0" smtClean="0">
                <a:latin typeface="+mj-ea"/>
                <a:ea typeface="+mj-ea"/>
              </a:rPr>
              <a:t>P195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b="1" dirty="0">
                <a:latin typeface="+mj-ea"/>
                <a:ea typeface="+mj-ea"/>
              </a:rPr>
              <a:t>	</a:t>
            </a:r>
            <a:r>
              <a:rPr lang="en-US" altLang="zh-CN" b="1" dirty="0" smtClean="0">
                <a:latin typeface="+mj-ea"/>
                <a:ea typeface="+mj-ea"/>
              </a:rPr>
              <a:t>7-18</a:t>
            </a:r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zh-CN" b="1" dirty="0" smtClean="0">
              <a:latin typeface="+mj-ea"/>
              <a:ea typeface="+mj-ea"/>
            </a:endParaRP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b="1" dirty="0" smtClean="0">
                <a:latin typeface="+mj-ea"/>
                <a:ea typeface="+mj-ea"/>
              </a:rPr>
              <a:t>P218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b="1" dirty="0">
                <a:latin typeface="+mj-ea"/>
                <a:ea typeface="+mj-ea"/>
              </a:rPr>
              <a:t>	</a:t>
            </a:r>
            <a:r>
              <a:rPr lang="en-US" altLang="zh-CN" b="1" dirty="0" smtClean="0">
                <a:latin typeface="+mj-ea"/>
                <a:ea typeface="+mj-ea"/>
              </a:rPr>
              <a:t>8-14</a:t>
            </a:r>
          </a:p>
          <a:p>
            <a:pPr eaLnBrk="1" hangingPunct="1">
              <a:buNone/>
            </a:pPr>
            <a:r>
              <a:rPr lang="en-US" altLang="zh-CN" b="1" dirty="0" smtClean="0">
                <a:latin typeface="+mj-ea"/>
              </a:rPr>
              <a:t>	8-15</a:t>
            </a:r>
            <a:endParaRPr lang="en-US" altLang="zh-CN" b="1" dirty="0">
              <a:latin typeface="+mj-ea"/>
            </a:endParaRP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b="1" dirty="0">
                <a:latin typeface="+mj-ea"/>
                <a:ea typeface="+mj-ea"/>
              </a:rPr>
              <a:t>	</a:t>
            </a:r>
            <a:r>
              <a:rPr lang="en-US" altLang="zh-CN" b="1" dirty="0" smtClean="0">
                <a:latin typeface="+mj-ea"/>
                <a:ea typeface="+mj-ea"/>
              </a:rPr>
              <a:t>8-18</a:t>
            </a:r>
            <a:endParaRPr lang="en-US" altLang="zh-CN" b="1" dirty="0">
              <a:latin typeface="+mj-ea"/>
              <a:ea typeface="+mj-ea"/>
            </a:endParaRPr>
          </a:p>
        </p:txBody>
      </p:sp>
      <p:sp>
        <p:nvSpPr>
          <p:cNvPr id="26627" name="Rectangle 10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pPr eaLnBrk="1" hangingPunct="1"/>
            <a:r>
              <a:rPr lang="zh-CN" altLang="en-US" dirty="0"/>
              <a:t>作业</a:t>
            </a:r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890091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 smtClean="0">
                <a:latin typeface="宋体" panose="02010600030101010101" pitchFamily="2" charset="-122"/>
              </a:rPr>
              <a:t>§8-1 </a:t>
            </a:r>
            <a:r>
              <a:rPr lang="zh-CN" altLang="en-US" dirty="0" smtClean="0">
                <a:latin typeface="宋体" panose="02010600030101010101" pitchFamily="2" charset="-122"/>
              </a:rPr>
              <a:t>复数</a:t>
            </a:r>
            <a:endParaRPr lang="zh-CN" altLang="en-US" dirty="0" smtClean="0">
              <a:latin typeface="宋体" panose="02010600030101010101" pitchFamily="2" charset="-122"/>
            </a:endParaRPr>
          </a:p>
        </p:txBody>
      </p:sp>
      <p:sp>
        <p:nvSpPr>
          <p:cNvPr id="161796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609600" y="1124744"/>
            <a:ext cx="8304213" cy="5544344"/>
          </a:xfrm>
          <a:noFill/>
        </p:spPr>
        <p:txBody>
          <a:bodyPr/>
          <a:lstStyle/>
          <a:p>
            <a:pPr eaLnBrk="1" hangingPunct="1">
              <a:lnSpc>
                <a:spcPct val="120000"/>
              </a:lnSpc>
            </a:pPr>
            <a:r>
              <a:rPr lang="zh-CN" altLang="en-US" b="1" dirty="0" smtClean="0"/>
              <a:t>共轭</a:t>
            </a:r>
            <a:r>
              <a:rPr lang="zh-CN" altLang="en-US" b="1" dirty="0" smtClean="0"/>
              <a:t>复数</a:t>
            </a:r>
            <a:endParaRPr lang="en-US" altLang="zh-CN" b="1" dirty="0" smtClean="0"/>
          </a:p>
          <a:p>
            <a:pPr eaLnBrk="1" hangingPunct="1">
              <a:lnSpc>
                <a:spcPct val="120000"/>
              </a:lnSpc>
            </a:pPr>
            <a:endParaRPr lang="en-US" altLang="zh-CN" b="1" dirty="0" smtClean="0"/>
          </a:p>
          <a:p>
            <a:pPr eaLnBrk="1" hangingPunct="1">
              <a:lnSpc>
                <a:spcPct val="120000"/>
              </a:lnSpc>
            </a:pPr>
            <a:r>
              <a:rPr lang="zh-CN" altLang="en-US" b="1" dirty="0" smtClean="0"/>
              <a:t>复数的加减运算</a:t>
            </a:r>
            <a:endParaRPr lang="en-US" altLang="zh-CN" b="1" i="1" dirty="0" smtClean="0">
              <a:latin typeface="Cambria Math" panose="02040503050406030204" pitchFamily="18" charset="0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13476583"/>
              </p:ext>
            </p:extLst>
          </p:nvPr>
        </p:nvGraphicFramePr>
        <p:xfrm>
          <a:off x="1633041" y="1795326"/>
          <a:ext cx="1404156" cy="4320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733" name="Equation" r:id="rId3" imgW="660240" imgH="203040" progId="Equation.DSMT4">
                  <p:embed/>
                </p:oleObj>
              </mc:Choice>
              <mc:Fallback>
                <p:oleObj name="Equation" r:id="rId3" imgW="660240" imgH="203040" progId="Equation.DSMT4">
                  <p:embed/>
                  <p:pic>
                    <p:nvPicPr>
                      <p:cNvPr id="2" name="对象 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33041" y="1795326"/>
                        <a:ext cx="1404156" cy="43204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82426605"/>
              </p:ext>
            </p:extLst>
          </p:nvPr>
        </p:nvGraphicFramePr>
        <p:xfrm>
          <a:off x="5411788" y="1801813"/>
          <a:ext cx="1997075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734" name="Equation" r:id="rId5" imgW="939600" imgH="253800" progId="Equation.DSMT4">
                  <p:embed/>
                </p:oleObj>
              </mc:Choice>
              <mc:Fallback>
                <p:oleObj name="Equation" r:id="rId5" imgW="939600" imgH="253800" progId="Equation.DSMT4">
                  <p:embed/>
                  <p:pic>
                    <p:nvPicPr>
                      <p:cNvPr id="8" name="对象 7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411788" y="1801813"/>
                        <a:ext cx="1997075" cy="539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对象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45054064"/>
              </p:ext>
            </p:extLst>
          </p:nvPr>
        </p:nvGraphicFramePr>
        <p:xfrm>
          <a:off x="3576638" y="1768475"/>
          <a:ext cx="1538287" cy="485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735" name="Equation" r:id="rId7" imgW="723600" imgH="228600" progId="Equation.DSMT4">
                  <p:embed/>
                </p:oleObj>
              </mc:Choice>
              <mc:Fallback>
                <p:oleObj name="Equation" r:id="rId7" imgW="723600" imgH="228600" progId="Equation.DSMT4">
                  <p:embed/>
                  <p:pic>
                    <p:nvPicPr>
                      <p:cNvPr id="2" name="对象 1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576638" y="1768475"/>
                        <a:ext cx="1538287" cy="4857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对象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61309774"/>
              </p:ext>
            </p:extLst>
          </p:nvPr>
        </p:nvGraphicFramePr>
        <p:xfrm>
          <a:off x="1539875" y="2981325"/>
          <a:ext cx="1592263" cy="485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736" name="Equation" r:id="rId9" imgW="749160" imgH="228600" progId="Equation.DSMT4">
                  <p:embed/>
                </p:oleObj>
              </mc:Choice>
              <mc:Fallback>
                <p:oleObj name="Equation" r:id="rId9" imgW="749160" imgH="228600" progId="Equation.DSMT4">
                  <p:embed/>
                  <p:pic>
                    <p:nvPicPr>
                      <p:cNvPr id="2" name="对象 1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539875" y="2981325"/>
                        <a:ext cx="1592263" cy="4857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对象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47470838"/>
              </p:ext>
            </p:extLst>
          </p:nvPr>
        </p:nvGraphicFramePr>
        <p:xfrm>
          <a:off x="3476625" y="2981325"/>
          <a:ext cx="1673225" cy="485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737" name="Equation" r:id="rId11" imgW="787320" imgH="228600" progId="Equation.DSMT4">
                  <p:embed/>
                </p:oleObj>
              </mc:Choice>
              <mc:Fallback>
                <p:oleObj name="Equation" r:id="rId11" imgW="787320" imgH="228600" progId="Equation.DSMT4">
                  <p:embed/>
                  <p:pic>
                    <p:nvPicPr>
                      <p:cNvPr id="17" name="对象 16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476625" y="2981325"/>
                        <a:ext cx="1673225" cy="4857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对象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32038035"/>
              </p:ext>
            </p:extLst>
          </p:nvPr>
        </p:nvGraphicFramePr>
        <p:xfrm>
          <a:off x="1498294" y="3571081"/>
          <a:ext cx="6800850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738" name="Equation" r:id="rId13" imgW="3200400" imgH="253800" progId="Equation.DSMT4">
                  <p:embed/>
                </p:oleObj>
              </mc:Choice>
              <mc:Fallback>
                <p:oleObj name="Equation" r:id="rId13" imgW="3200400" imgH="253800" progId="Equation.DSMT4">
                  <p:embed/>
                  <p:pic>
                    <p:nvPicPr>
                      <p:cNvPr id="17" name="对象 16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498294" y="3571081"/>
                        <a:ext cx="6800850" cy="539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5" cstate="print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rightnessContrast contras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50" t="34250" r="14850" b="44750"/>
          <a:stretch/>
        </p:blipFill>
        <p:spPr>
          <a:xfrm>
            <a:off x="1768781" y="4185142"/>
            <a:ext cx="5464681" cy="2483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317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 smtClean="0">
                <a:latin typeface="宋体" panose="02010600030101010101" pitchFamily="2" charset="-122"/>
              </a:rPr>
              <a:t>§8-1 </a:t>
            </a:r>
            <a:r>
              <a:rPr lang="zh-CN" altLang="en-US" dirty="0" smtClean="0">
                <a:latin typeface="宋体" panose="02010600030101010101" pitchFamily="2" charset="-122"/>
              </a:rPr>
              <a:t>复数</a:t>
            </a:r>
            <a:endParaRPr lang="zh-CN" altLang="en-US" dirty="0" smtClean="0">
              <a:latin typeface="宋体" panose="02010600030101010101" pitchFamily="2" charset="-122"/>
            </a:endParaRPr>
          </a:p>
        </p:txBody>
      </p:sp>
      <p:sp>
        <p:nvSpPr>
          <p:cNvPr id="161796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609600" y="1124744"/>
            <a:ext cx="8304213" cy="5544344"/>
          </a:xfrm>
          <a:noFill/>
        </p:spPr>
        <p:txBody>
          <a:bodyPr/>
          <a:lstStyle/>
          <a:p>
            <a:pPr eaLnBrk="1" hangingPunct="1">
              <a:lnSpc>
                <a:spcPct val="120000"/>
              </a:lnSpc>
            </a:pPr>
            <a:r>
              <a:rPr lang="zh-CN" altLang="en-US" b="1" dirty="0" smtClean="0"/>
              <a:t>复数相乘</a:t>
            </a:r>
            <a:endParaRPr lang="en-US" altLang="zh-CN" b="1" i="1" dirty="0" smtClean="0">
              <a:latin typeface="Cambria Math" panose="02040503050406030204" pitchFamily="18" charset="0"/>
            </a:endParaRPr>
          </a:p>
        </p:txBody>
      </p:sp>
      <p:graphicFrame>
        <p:nvGraphicFramePr>
          <p:cNvPr id="17" name="对象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04674711"/>
              </p:ext>
            </p:extLst>
          </p:nvPr>
        </p:nvGraphicFramePr>
        <p:xfrm>
          <a:off x="2806749" y="1197571"/>
          <a:ext cx="1592263" cy="485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00" name="Equation" r:id="rId3" imgW="749160" imgH="228600" progId="Equation.DSMT4">
                  <p:embed/>
                </p:oleObj>
              </mc:Choice>
              <mc:Fallback>
                <p:oleObj name="Equation" r:id="rId3" imgW="749160" imgH="228600" progId="Equation.DSMT4">
                  <p:embed/>
                  <p:pic>
                    <p:nvPicPr>
                      <p:cNvPr id="17" name="对象 1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806749" y="1197571"/>
                        <a:ext cx="1592263" cy="4857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对象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05686552"/>
              </p:ext>
            </p:extLst>
          </p:nvPr>
        </p:nvGraphicFramePr>
        <p:xfrm>
          <a:off x="4743499" y="1197571"/>
          <a:ext cx="1673225" cy="485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01" name="Equation" r:id="rId5" imgW="787320" imgH="228600" progId="Equation.DSMT4">
                  <p:embed/>
                </p:oleObj>
              </mc:Choice>
              <mc:Fallback>
                <p:oleObj name="Equation" r:id="rId5" imgW="787320" imgH="228600" progId="Equation.DSMT4">
                  <p:embed/>
                  <p:pic>
                    <p:nvPicPr>
                      <p:cNvPr id="18" name="对象 17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743499" y="1197571"/>
                        <a:ext cx="1673225" cy="4857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506" t="63058" r="29598" b="23903"/>
          <a:stretch/>
        </p:blipFill>
        <p:spPr>
          <a:xfrm>
            <a:off x="1131961" y="2318726"/>
            <a:ext cx="4114813" cy="2046378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673" t="78686" r="17616" b="15119"/>
          <a:stretch/>
        </p:blipFill>
        <p:spPr>
          <a:xfrm>
            <a:off x="1093125" y="5265068"/>
            <a:ext cx="5127106" cy="972244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971600" y="1930855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/>
              <a:t>指数形式</a:t>
            </a:r>
            <a:endParaRPr lang="zh-CN" altLang="en-US" sz="2400" dirty="0"/>
          </a:p>
        </p:txBody>
      </p:sp>
      <p:sp>
        <p:nvSpPr>
          <p:cNvPr id="13" name="文本框 12"/>
          <p:cNvSpPr txBox="1"/>
          <p:nvPr/>
        </p:nvSpPr>
        <p:spPr>
          <a:xfrm>
            <a:off x="971600" y="4878576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/>
              <a:t>代数形式</a:t>
            </a:r>
            <a:endParaRPr lang="zh-CN" altLang="en-US" sz="24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38" t="53150" r="45506" b="24800"/>
          <a:stretch/>
        </p:blipFill>
        <p:spPr>
          <a:xfrm>
            <a:off x="5580112" y="2217122"/>
            <a:ext cx="3515552" cy="3355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391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 smtClean="0">
                <a:latin typeface="宋体" panose="02010600030101010101" pitchFamily="2" charset="-122"/>
              </a:rPr>
              <a:t>§8-1 </a:t>
            </a:r>
            <a:r>
              <a:rPr lang="zh-CN" altLang="en-US" dirty="0" smtClean="0">
                <a:latin typeface="宋体" panose="02010600030101010101" pitchFamily="2" charset="-122"/>
              </a:rPr>
              <a:t>复数</a:t>
            </a:r>
            <a:endParaRPr lang="zh-CN" altLang="en-US" dirty="0" smtClean="0">
              <a:latin typeface="宋体" panose="02010600030101010101" pitchFamily="2" charset="-122"/>
            </a:endParaRPr>
          </a:p>
        </p:txBody>
      </p:sp>
      <p:sp>
        <p:nvSpPr>
          <p:cNvPr id="161796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609600" y="1124744"/>
            <a:ext cx="8304213" cy="5544344"/>
          </a:xfrm>
          <a:noFill/>
        </p:spPr>
        <p:txBody>
          <a:bodyPr/>
          <a:lstStyle/>
          <a:p>
            <a:pPr eaLnBrk="1" hangingPunct="1">
              <a:lnSpc>
                <a:spcPct val="120000"/>
              </a:lnSpc>
            </a:pPr>
            <a:r>
              <a:rPr lang="zh-CN" altLang="en-US" b="1" dirty="0" smtClean="0"/>
              <a:t>复数相除</a:t>
            </a:r>
            <a:endParaRPr lang="en-US" altLang="zh-CN" b="1" i="1" dirty="0" smtClean="0">
              <a:latin typeface="Cambria Math" panose="02040503050406030204" pitchFamily="18" charset="0"/>
            </a:endParaRPr>
          </a:p>
        </p:txBody>
      </p:sp>
      <p:graphicFrame>
        <p:nvGraphicFramePr>
          <p:cNvPr id="17" name="对象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34093177"/>
              </p:ext>
            </p:extLst>
          </p:nvPr>
        </p:nvGraphicFramePr>
        <p:xfrm>
          <a:off x="3139306" y="1185158"/>
          <a:ext cx="1592263" cy="485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24" name="Equation" r:id="rId3" imgW="749160" imgH="228600" progId="Equation.DSMT4">
                  <p:embed/>
                </p:oleObj>
              </mc:Choice>
              <mc:Fallback>
                <p:oleObj name="Equation" r:id="rId3" imgW="749160" imgH="228600" progId="Equation.DSMT4">
                  <p:embed/>
                  <p:pic>
                    <p:nvPicPr>
                      <p:cNvPr id="17" name="对象 1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139306" y="1185158"/>
                        <a:ext cx="1592263" cy="4857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对象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43624675"/>
              </p:ext>
            </p:extLst>
          </p:nvPr>
        </p:nvGraphicFramePr>
        <p:xfrm>
          <a:off x="5076056" y="1185158"/>
          <a:ext cx="1673225" cy="485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25" name="Equation" r:id="rId5" imgW="787320" imgH="228600" progId="Equation.DSMT4">
                  <p:embed/>
                </p:oleObj>
              </mc:Choice>
              <mc:Fallback>
                <p:oleObj name="Equation" r:id="rId5" imgW="787320" imgH="228600" progId="Equation.DSMT4">
                  <p:embed/>
                  <p:pic>
                    <p:nvPicPr>
                      <p:cNvPr id="18" name="对象 17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076056" y="1185158"/>
                        <a:ext cx="1673225" cy="4857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482" t="88093" r="29485" b="5942"/>
          <a:stretch/>
        </p:blipFill>
        <p:spPr>
          <a:xfrm>
            <a:off x="816811" y="1896574"/>
            <a:ext cx="3914758" cy="865905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449335" y="4507193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/>
              <a:t>代数形式</a:t>
            </a:r>
            <a:endParaRPr lang="zh-CN" altLang="en-US" sz="24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contras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6702" t="52600" r="10342" b="25350"/>
          <a:stretch/>
        </p:blipFill>
        <p:spPr>
          <a:xfrm>
            <a:off x="5580112" y="2217122"/>
            <a:ext cx="3515552" cy="3355752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contras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8025" t="1419" r="28447" b="88644"/>
          <a:stretch/>
        </p:blipFill>
        <p:spPr>
          <a:xfrm>
            <a:off x="971600" y="2793645"/>
            <a:ext cx="3576595" cy="1512168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contras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861" t="14517" r="23723" b="75395"/>
          <a:stretch/>
        </p:blipFill>
        <p:spPr>
          <a:xfrm>
            <a:off x="876974" y="5018516"/>
            <a:ext cx="4524663" cy="1535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653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 smtClean="0">
                <a:latin typeface="宋体" panose="02010600030101010101" pitchFamily="2" charset="-122"/>
              </a:rPr>
              <a:t>§</a:t>
            </a:r>
            <a:r>
              <a:rPr lang="en-US" altLang="zh-CN" dirty="0" smtClean="0">
                <a:latin typeface="宋体" panose="02010600030101010101" pitchFamily="2" charset="-122"/>
              </a:rPr>
              <a:t>8-2 </a:t>
            </a:r>
            <a:r>
              <a:rPr lang="zh-CN" altLang="en-US" dirty="0" smtClean="0">
                <a:latin typeface="宋体" panose="02010600030101010101" pitchFamily="2" charset="-122"/>
              </a:rPr>
              <a:t>正弦量</a:t>
            </a:r>
          </a:p>
        </p:txBody>
      </p:sp>
      <p:sp>
        <p:nvSpPr>
          <p:cNvPr id="161796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609600" y="1124744"/>
            <a:ext cx="8304213" cy="5544344"/>
          </a:xfrm>
          <a:noFill/>
        </p:spPr>
        <p:txBody>
          <a:bodyPr/>
          <a:lstStyle/>
          <a:p>
            <a:pPr eaLnBrk="1" hangingPunct="1">
              <a:lnSpc>
                <a:spcPct val="130000"/>
              </a:lnSpc>
            </a:pPr>
            <a:r>
              <a:rPr lang="zh-CN" altLang="en-US" b="1" dirty="0" smtClean="0"/>
              <a:t>概述</a:t>
            </a:r>
          </a:p>
          <a:p>
            <a:pPr lvl="1" eaLnBrk="1" hangingPunct="1">
              <a:lnSpc>
                <a:spcPct val="130000"/>
              </a:lnSpc>
            </a:pPr>
            <a:r>
              <a:rPr lang="zh-CN" altLang="en-US" b="1" dirty="0" smtClean="0"/>
              <a:t>直流电</a:t>
            </a:r>
            <a:r>
              <a:rPr lang="en-US" altLang="zh-CN" dirty="0" smtClean="0"/>
              <a:t>: </a:t>
            </a:r>
            <a:r>
              <a:rPr lang="zh-CN" altLang="en-US" dirty="0" smtClean="0"/>
              <a:t>大小、方向不随时间改变。</a:t>
            </a:r>
          </a:p>
          <a:p>
            <a:pPr lvl="1" eaLnBrk="1" hangingPunct="1">
              <a:lnSpc>
                <a:spcPct val="130000"/>
              </a:lnSpc>
            </a:pPr>
            <a:r>
              <a:rPr lang="zh-CN" altLang="en-US" b="1" dirty="0" smtClean="0"/>
              <a:t>变动电流</a:t>
            </a:r>
            <a:r>
              <a:rPr lang="zh-CN" altLang="en-US" dirty="0" smtClean="0"/>
              <a:t>：大小、方向随时间改变。</a:t>
            </a:r>
          </a:p>
          <a:p>
            <a:pPr lvl="1" eaLnBrk="1" hangingPunct="1">
              <a:lnSpc>
                <a:spcPct val="130000"/>
              </a:lnSpc>
            </a:pPr>
            <a:r>
              <a:rPr lang="zh-CN" altLang="en-US" b="1" dirty="0" smtClean="0"/>
              <a:t>周期电流</a:t>
            </a:r>
            <a:r>
              <a:rPr lang="en-US" altLang="zh-CN" dirty="0" smtClean="0"/>
              <a:t>: </a:t>
            </a:r>
            <a:r>
              <a:rPr lang="zh-CN" altLang="en-US" dirty="0" smtClean="0"/>
              <a:t>大小</a:t>
            </a:r>
            <a:r>
              <a:rPr lang="zh-CN" altLang="en-US" dirty="0" smtClean="0"/>
              <a:t>、方向随时间周期变化。</a:t>
            </a:r>
          </a:p>
          <a:p>
            <a:pPr lvl="1" eaLnBrk="1" hangingPunct="1">
              <a:lnSpc>
                <a:spcPct val="130000"/>
              </a:lnSpc>
            </a:pPr>
            <a:r>
              <a:rPr lang="zh-CN" altLang="en-US" b="1" dirty="0" smtClean="0"/>
              <a:t>交变电流</a:t>
            </a:r>
            <a:r>
              <a:rPr lang="en-US" altLang="zh-CN" dirty="0" smtClean="0"/>
              <a:t>: </a:t>
            </a:r>
            <a:r>
              <a:rPr lang="zh-CN" altLang="en-US" dirty="0" smtClean="0"/>
              <a:t>一周期内平均值等于零的周期电流。</a:t>
            </a:r>
          </a:p>
          <a:p>
            <a:pPr lvl="1" eaLnBrk="1" hangingPunct="1">
              <a:lnSpc>
                <a:spcPct val="130000"/>
              </a:lnSpc>
            </a:pPr>
            <a:r>
              <a:rPr lang="zh-CN" altLang="en-US" b="1" dirty="0" smtClean="0"/>
              <a:t>正弦交流电</a:t>
            </a:r>
            <a:r>
              <a:rPr lang="en-US" altLang="zh-CN" dirty="0" smtClean="0"/>
              <a:t>: </a:t>
            </a:r>
            <a:r>
              <a:rPr lang="zh-CN" altLang="en-US" dirty="0" smtClean="0"/>
              <a:t>按正弦规律变化的交变电流。</a:t>
            </a:r>
          </a:p>
          <a:p>
            <a:pPr lvl="1" eaLnBrk="1" hangingPunct="1">
              <a:lnSpc>
                <a:spcPct val="130000"/>
              </a:lnSpc>
            </a:pPr>
            <a:r>
              <a:rPr lang="zh-CN" altLang="en-US" b="1" dirty="0" smtClean="0">
                <a:latin typeface="+mj-lt"/>
              </a:rPr>
              <a:t>周期</a:t>
            </a:r>
            <a:r>
              <a:rPr lang="en-US" altLang="zh-CN" b="1" i="1" dirty="0" smtClean="0">
                <a:latin typeface="+mj-lt"/>
              </a:rPr>
              <a:t>T</a:t>
            </a:r>
            <a:r>
              <a:rPr lang="en-US" altLang="zh-CN" b="1" dirty="0" smtClean="0">
                <a:latin typeface="+mj-lt"/>
              </a:rPr>
              <a:t>(s)</a:t>
            </a:r>
            <a:r>
              <a:rPr lang="en-US" altLang="zh-CN" dirty="0" smtClean="0"/>
              <a:t> </a:t>
            </a:r>
            <a:r>
              <a:rPr lang="zh-CN" altLang="en-US" dirty="0" smtClean="0"/>
              <a:t>：周期电流变化一个循环所需要的时间。</a:t>
            </a:r>
          </a:p>
          <a:p>
            <a:pPr lvl="1" eaLnBrk="1" hangingPunct="1">
              <a:lnSpc>
                <a:spcPct val="130000"/>
              </a:lnSpc>
            </a:pPr>
            <a:r>
              <a:rPr lang="zh-CN" altLang="en-US" b="1" dirty="0" smtClean="0">
                <a:latin typeface="+mj-lt"/>
              </a:rPr>
              <a:t>频率</a:t>
            </a:r>
            <a:r>
              <a:rPr lang="en-US" altLang="zh-CN" b="1" i="1" dirty="0" smtClean="0">
                <a:latin typeface="+mj-lt"/>
              </a:rPr>
              <a:t>f</a:t>
            </a:r>
            <a:r>
              <a:rPr lang="en-US" altLang="zh-CN" b="1" dirty="0" smtClean="0">
                <a:latin typeface="+mj-lt"/>
              </a:rPr>
              <a:t>(Hz)</a:t>
            </a:r>
            <a:r>
              <a:rPr lang="en-US" altLang="zh-CN" dirty="0" smtClean="0"/>
              <a:t>: </a:t>
            </a:r>
            <a:r>
              <a:rPr lang="zh-CN" altLang="en-US" dirty="0" smtClean="0"/>
              <a:t>单位时间内周期电流所完成的循环数。</a:t>
            </a:r>
          </a:p>
        </p:txBody>
      </p:sp>
    </p:spTree>
    <p:extLst>
      <p:ext uri="{BB962C8B-B14F-4D97-AF65-F5344CB8AC3E}">
        <p14:creationId xmlns:p14="http://schemas.microsoft.com/office/powerpoint/2010/main" val="62176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4"/>
          <p:cNvSpPr>
            <a:spLocks noGrp="1" noChangeArrowheads="1"/>
          </p:cNvSpPr>
          <p:nvPr>
            <p:ph type="body" sz="half" idx="1"/>
          </p:nvPr>
        </p:nvSpPr>
        <p:spPr>
          <a:xfrm>
            <a:off x="684213" y="1267967"/>
            <a:ext cx="8147050" cy="4525962"/>
          </a:xfrm>
        </p:spPr>
        <p:txBody>
          <a:bodyPr/>
          <a:lstStyle/>
          <a:p>
            <a:pPr eaLnBrk="1" hangingPunct="1">
              <a:spcBef>
                <a:spcPts val="1200"/>
              </a:spcBef>
              <a:buFont typeface="Wingdings" panose="05000000000000000000" pitchFamily="2" charset="2"/>
              <a:buNone/>
            </a:pPr>
            <a:r>
              <a:rPr lang="zh-CN" altLang="en-US" sz="2400" b="1" dirty="0" smtClean="0">
                <a:latin typeface="+mj-lt"/>
              </a:rPr>
              <a:t>一、正弦量的三要素</a:t>
            </a:r>
          </a:p>
          <a:p>
            <a:pPr eaLnBrk="1" hangingPunct="1">
              <a:spcBef>
                <a:spcPts val="1200"/>
              </a:spcBef>
            </a:pPr>
            <a:endParaRPr lang="zh-CN" altLang="en-US" sz="2400" b="1" dirty="0" smtClean="0">
              <a:latin typeface="+mj-lt"/>
            </a:endParaRPr>
          </a:p>
          <a:p>
            <a:pPr eaLnBrk="1" hangingPunct="1">
              <a:lnSpc>
                <a:spcPct val="120000"/>
              </a:lnSpc>
              <a:spcBef>
                <a:spcPts val="5400"/>
              </a:spcBef>
              <a:buFont typeface="Wingdings" panose="05000000000000000000" pitchFamily="2" charset="2"/>
              <a:buNone/>
            </a:pPr>
            <a:r>
              <a:rPr lang="en-US" altLang="zh-CN" sz="2400" b="1" dirty="0" smtClean="0">
                <a:latin typeface="+mj-lt"/>
              </a:rPr>
              <a:t>1.</a:t>
            </a:r>
            <a:r>
              <a:rPr lang="en-US" altLang="zh-CN" sz="2400" dirty="0" smtClean="0">
                <a:latin typeface="+mj-lt"/>
              </a:rPr>
              <a:t> </a:t>
            </a:r>
            <a:r>
              <a:rPr lang="en-US" altLang="zh-CN" sz="2400" dirty="0" smtClean="0">
                <a:latin typeface="+mj-lt"/>
              </a:rPr>
              <a:t> </a:t>
            </a:r>
            <a:r>
              <a:rPr lang="en-US" altLang="zh-CN" sz="2400" b="1" i="1" dirty="0" err="1" smtClean="0">
                <a:latin typeface="+mj-lt"/>
              </a:rPr>
              <a:t>X</a:t>
            </a:r>
            <a:r>
              <a:rPr lang="en-US" altLang="zh-CN" sz="2400" b="1" baseline="-25000" dirty="0" err="1" smtClean="0">
                <a:latin typeface="+mj-lt"/>
              </a:rPr>
              <a:t>m</a:t>
            </a:r>
            <a:r>
              <a:rPr lang="en-US" altLang="zh-CN" sz="2400" dirty="0" smtClean="0">
                <a:latin typeface="+mj-lt"/>
              </a:rPr>
              <a:t>: </a:t>
            </a:r>
            <a:r>
              <a:rPr lang="zh-CN" altLang="en-US" sz="2400" b="1" dirty="0" smtClean="0">
                <a:latin typeface="+mj-lt"/>
              </a:rPr>
              <a:t>正弦量</a:t>
            </a:r>
            <a:r>
              <a:rPr lang="zh-CN" altLang="en-US" sz="2400" b="1" dirty="0" smtClean="0">
                <a:latin typeface="+mj-lt"/>
              </a:rPr>
              <a:t>的最大值或幅值</a:t>
            </a:r>
          </a:p>
          <a:p>
            <a:pPr eaLnBrk="1" hangingPunct="1">
              <a:lnSpc>
                <a:spcPct val="120000"/>
              </a:lnSpc>
              <a:spcBef>
                <a:spcPts val="1200"/>
              </a:spcBef>
              <a:buNone/>
            </a:pPr>
            <a:r>
              <a:rPr lang="en-US" altLang="zh-CN" sz="2400" b="1" dirty="0" smtClean="0">
                <a:latin typeface="+mj-lt"/>
              </a:rPr>
              <a:t>2.  ω: </a:t>
            </a:r>
            <a:r>
              <a:rPr lang="zh-CN" altLang="en-US" sz="2400" b="1" dirty="0" smtClean="0">
                <a:latin typeface="+mj-lt"/>
              </a:rPr>
              <a:t>正弦量的</a:t>
            </a:r>
            <a:r>
              <a:rPr lang="zh-CN" altLang="en-US" sz="2400" b="1" dirty="0" smtClean="0">
                <a:latin typeface="+mj-lt"/>
              </a:rPr>
              <a:t>角频率，单位</a:t>
            </a:r>
            <a:r>
              <a:rPr lang="en-US" altLang="zh-CN" sz="2400" b="1" dirty="0" smtClean="0">
                <a:latin typeface="+mj-lt"/>
              </a:rPr>
              <a:t>rad/s</a:t>
            </a:r>
            <a:endParaRPr lang="zh-CN" altLang="en-US" sz="2400" b="1" dirty="0" smtClean="0">
              <a:latin typeface="+mj-lt"/>
            </a:endParaRPr>
          </a:p>
          <a:p>
            <a:pPr eaLnBrk="1" hangingPunct="1">
              <a:lnSpc>
                <a:spcPct val="120000"/>
              </a:lnSpc>
              <a:spcBef>
                <a:spcPts val="1200"/>
              </a:spcBef>
            </a:pPr>
            <a:endParaRPr lang="zh-CN" altLang="en-US" sz="2400" b="1" dirty="0" smtClean="0">
              <a:latin typeface="+mj-lt"/>
            </a:endParaRPr>
          </a:p>
          <a:p>
            <a:pPr eaLnBrk="1" hangingPunct="1">
              <a:lnSpc>
                <a:spcPct val="120000"/>
              </a:lnSpc>
              <a:spcBef>
                <a:spcPts val="1200"/>
              </a:spcBef>
              <a:buFont typeface="Wingdings" panose="05000000000000000000" pitchFamily="2" charset="2"/>
              <a:buNone/>
            </a:pPr>
            <a:r>
              <a:rPr lang="zh-CN" altLang="en-US" sz="2400" b="1" dirty="0" smtClean="0">
                <a:latin typeface="+mj-lt"/>
              </a:rPr>
              <a:t>      </a:t>
            </a:r>
            <a:endParaRPr lang="en-US" altLang="zh-CN" sz="2400" b="1" dirty="0" smtClean="0">
              <a:latin typeface="+mj-lt"/>
            </a:endParaRPr>
          </a:p>
          <a:p>
            <a:pPr eaLnBrk="1" hangingPunct="1">
              <a:lnSpc>
                <a:spcPct val="120000"/>
              </a:lnSpc>
              <a:spcBef>
                <a:spcPts val="1200"/>
              </a:spcBef>
            </a:pPr>
            <a:endParaRPr lang="en-US" altLang="zh-CN" sz="2400" b="1" dirty="0" smtClean="0">
              <a:latin typeface="+mj-lt"/>
            </a:endParaRPr>
          </a:p>
          <a:p>
            <a:pPr marL="984250" indent="-984250" eaLnBrk="1" hangingPunct="1">
              <a:lnSpc>
                <a:spcPct val="120000"/>
              </a:lnSpc>
              <a:spcBef>
                <a:spcPts val="1200"/>
              </a:spcBef>
              <a:buFont typeface="Wingdings" panose="05000000000000000000" pitchFamily="2" charset="2"/>
              <a:buNone/>
            </a:pPr>
            <a:r>
              <a:rPr lang="en-US" altLang="zh-CN" sz="2400" b="1" dirty="0" smtClean="0">
                <a:latin typeface="+mj-lt"/>
              </a:rPr>
              <a:t>3.</a:t>
            </a:r>
            <a:r>
              <a:rPr lang="en-US" altLang="zh-CN" sz="2400" b="1" i="1" dirty="0" smtClean="0">
                <a:latin typeface="+mj-lt"/>
              </a:rPr>
              <a:t> </a:t>
            </a:r>
            <a:r>
              <a:rPr lang="en-US" altLang="zh-CN" sz="2400" b="1" i="1" dirty="0" smtClean="0">
                <a:latin typeface="+mj-lt"/>
              </a:rPr>
              <a:t> </a:t>
            </a:r>
            <a:r>
              <a:rPr lang="en-US" altLang="zh-CN" sz="2400" b="1" i="1" dirty="0" smtClean="0">
                <a:latin typeface="+mj-lt"/>
                <a:sym typeface="Symbol" panose="05050102010706020507" pitchFamily="18" charset="2"/>
              </a:rPr>
              <a:t></a:t>
            </a:r>
            <a:r>
              <a:rPr lang="en-US" altLang="zh-CN" sz="2400" b="1" baseline="-25000" dirty="0" smtClean="0">
                <a:latin typeface="+mj-lt"/>
              </a:rPr>
              <a:t>0</a:t>
            </a:r>
            <a:r>
              <a:rPr lang="en-US" altLang="zh-CN" sz="2400" b="1" dirty="0" smtClean="0">
                <a:latin typeface="+mj-lt"/>
              </a:rPr>
              <a:t> : </a:t>
            </a:r>
            <a:r>
              <a:rPr lang="zh-CN" altLang="en-US" sz="2400" b="1" dirty="0" smtClean="0">
                <a:latin typeface="+mj-lt"/>
              </a:rPr>
              <a:t>初相</a:t>
            </a:r>
            <a:r>
              <a:rPr lang="zh-CN" altLang="en-US" sz="2400" b="1" dirty="0" smtClean="0">
                <a:latin typeface="+mj-lt"/>
              </a:rPr>
              <a:t>位</a:t>
            </a:r>
            <a:endParaRPr lang="zh-CN" altLang="en-US" sz="2400" b="1" dirty="0" smtClean="0">
              <a:latin typeface="+mj-lt"/>
            </a:endParaRPr>
          </a:p>
        </p:txBody>
      </p:sp>
      <p:graphicFrame>
        <p:nvGraphicFramePr>
          <p:cNvPr id="5125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25927928"/>
              </p:ext>
            </p:extLst>
          </p:nvPr>
        </p:nvGraphicFramePr>
        <p:xfrm>
          <a:off x="971600" y="2060848"/>
          <a:ext cx="4291013" cy="50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10" name="Equation" r:id="rId4" imgW="1269720" imgH="228600" progId="Equation.DSMT4">
                  <p:embed/>
                </p:oleObj>
              </mc:Choice>
              <mc:Fallback>
                <p:oleObj name="Equation" r:id="rId4" imgW="1269720" imgH="22860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600" y="2060848"/>
                        <a:ext cx="4291013" cy="504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7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51798912"/>
              </p:ext>
            </p:extLst>
          </p:nvPr>
        </p:nvGraphicFramePr>
        <p:xfrm>
          <a:off x="1148800" y="4115107"/>
          <a:ext cx="6708775" cy="560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11" name="Equation" r:id="rId6" imgW="1916868" imgH="253890" progId="Equation.DSMT4">
                  <p:embed/>
                </p:oleObj>
              </mc:Choice>
              <mc:Fallback>
                <p:oleObj name="Equation" r:id="rId6" imgW="1916868" imgH="253890" progId="Equation.DSMT4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8800" y="4115107"/>
                        <a:ext cx="6708775" cy="560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8" name="Object 9"/>
          <p:cNvGraphicFramePr>
            <a:graphicFrameLocks noGrp="1" noChangeAspect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502173172"/>
              </p:ext>
            </p:extLst>
          </p:nvPr>
        </p:nvGraphicFramePr>
        <p:xfrm>
          <a:off x="1187450" y="4651027"/>
          <a:ext cx="2239962" cy="938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12" name="Equation" r:id="rId8" imgW="939600" imgH="393480" progId="Equation.DSMT4">
                  <p:embed/>
                </p:oleObj>
              </mc:Choice>
              <mc:Fallback>
                <p:oleObj name="Equation" r:id="rId8" imgW="939600" imgH="393480" progId="Equation.DSMT4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450" y="4651027"/>
                        <a:ext cx="2239962" cy="9382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" name="组合 2"/>
          <p:cNvGrpSpPr/>
          <p:nvPr/>
        </p:nvGrpSpPr>
        <p:grpSpPr>
          <a:xfrm>
            <a:off x="5339666" y="1196082"/>
            <a:ext cx="3624822" cy="2880990"/>
            <a:chOff x="5761038" y="232917"/>
            <a:chExt cx="3171825" cy="2520950"/>
          </a:xfrm>
        </p:grpSpPr>
        <p:pic>
          <p:nvPicPr>
            <p:cNvPr id="5122" name="Picture 2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1038" y="232917"/>
              <a:ext cx="3171825" cy="2419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129" name="Picture 10"/>
            <p:cNvPicPr>
              <a:picLocks noChangeAspect="1" noChangeArrowheads="1"/>
            </p:cNvPicPr>
            <p:nvPr/>
          </p:nvPicPr>
          <p:blipFill>
            <a:blip r:embed="rId11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94450" y="591692"/>
              <a:ext cx="2533650" cy="21621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130" name="Picture 11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03938" y="1499742"/>
              <a:ext cx="1247775" cy="8096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131" name="Rectangle 20"/>
          <p:cNvSpPr>
            <a:spLocks noGrp="1" noChangeArrowheads="1"/>
          </p:cNvSpPr>
          <p:nvPr>
            <p:ph type="title"/>
          </p:nvPr>
        </p:nvSpPr>
        <p:spPr>
          <a:xfrm>
            <a:off x="684213" y="188913"/>
            <a:ext cx="7772400" cy="720725"/>
          </a:xfrm>
        </p:spPr>
        <p:txBody>
          <a:bodyPr/>
          <a:lstStyle/>
          <a:p>
            <a:pPr eaLnBrk="1" hangingPunct="1"/>
            <a:r>
              <a:rPr lang="en-US" altLang="zh-CN" dirty="0" smtClean="0">
                <a:latin typeface="宋体" panose="02010600030101010101" pitchFamily="2" charset="-122"/>
              </a:rPr>
              <a:t>§</a:t>
            </a:r>
            <a:r>
              <a:rPr lang="en-US" altLang="zh-CN" dirty="0" smtClean="0">
                <a:latin typeface="宋体" panose="02010600030101010101" pitchFamily="2" charset="-122"/>
              </a:rPr>
              <a:t>8-2 </a:t>
            </a:r>
            <a:r>
              <a:rPr lang="zh-CN" altLang="en-US" dirty="0" smtClean="0">
                <a:latin typeface="宋体" panose="02010600030101010101" pitchFamily="2" charset="-122"/>
              </a:rPr>
              <a:t>正弦量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3568" y="1124744"/>
            <a:ext cx="8301682" cy="4634706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b="1" dirty="0" smtClean="0">
                <a:latin typeface="+mn-ea"/>
              </a:rPr>
              <a:t>二、相位差  两个同频率正弦量的相位之差</a:t>
            </a:r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zh-CN" sz="2000" dirty="0" smtClean="0">
              <a:latin typeface="+mn-ea"/>
            </a:endParaRPr>
          </a:p>
        </p:txBody>
      </p:sp>
      <p:sp>
        <p:nvSpPr>
          <p:cNvPr id="6147" name="Rectangle 3"/>
          <p:cNvSpPr>
            <a:spLocks noChangeArrowheads="1"/>
          </p:cNvSpPr>
          <p:nvPr/>
        </p:nvSpPr>
        <p:spPr bwMode="auto">
          <a:xfrm>
            <a:off x="-36513" y="-293688"/>
            <a:ext cx="9144001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164868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50011541"/>
              </p:ext>
            </p:extLst>
          </p:nvPr>
        </p:nvGraphicFramePr>
        <p:xfrm>
          <a:off x="1116013" y="1628800"/>
          <a:ext cx="2808287" cy="503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16" name="公式" r:id="rId3" imgW="1180588" imgH="215806" progId="Equation.3">
                  <p:embed/>
                </p:oleObj>
              </mc:Choice>
              <mc:Fallback>
                <p:oleObj name="公式" r:id="rId3" imgW="1180588" imgH="215806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1628800"/>
                        <a:ext cx="2808287" cy="503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4870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61519603"/>
              </p:ext>
            </p:extLst>
          </p:nvPr>
        </p:nvGraphicFramePr>
        <p:xfrm>
          <a:off x="5292725" y="1628800"/>
          <a:ext cx="2663825" cy="50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17" name="公式" r:id="rId5" imgW="1231366" imgH="215806" progId="Equation.3">
                  <p:embed/>
                </p:oleObj>
              </mc:Choice>
              <mc:Fallback>
                <p:oleObj name="公式" r:id="rId5" imgW="1231366" imgH="215806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92725" y="1628800"/>
                        <a:ext cx="2663825" cy="504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4871" name="Text Box 7"/>
          <p:cNvSpPr txBox="1">
            <a:spLocks noChangeArrowheads="1"/>
          </p:cNvSpPr>
          <p:nvPr/>
        </p:nvSpPr>
        <p:spPr bwMode="auto">
          <a:xfrm>
            <a:off x="4572000" y="2319263"/>
            <a:ext cx="399573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zh-CN" altLang="en-US" sz="2400" b="1" dirty="0">
                <a:latin typeface="+mj-lt"/>
                <a:ea typeface="+mj-ea"/>
              </a:rPr>
              <a:t>（</a:t>
            </a:r>
            <a:r>
              <a:rPr lang="en-US" altLang="zh-CN" sz="2400" b="1" dirty="0">
                <a:latin typeface="+mj-lt"/>
                <a:ea typeface="+mj-ea"/>
              </a:rPr>
              <a:t>2</a:t>
            </a:r>
            <a:r>
              <a:rPr lang="zh-CN" altLang="en-US" sz="2400" b="1" dirty="0">
                <a:latin typeface="+mj-lt"/>
                <a:ea typeface="+mj-ea"/>
              </a:rPr>
              <a:t>）</a:t>
            </a:r>
            <a:r>
              <a:rPr lang="zh-CN" altLang="en-US" sz="2400" b="1" i="1" dirty="0">
                <a:latin typeface="+mj-lt"/>
                <a:ea typeface="+mj-ea"/>
                <a:sym typeface="Symbol" panose="05050102010706020507" pitchFamily="18" charset="2"/>
              </a:rPr>
              <a:t></a:t>
            </a:r>
            <a:r>
              <a:rPr lang="zh-CN" altLang="en-US" sz="2400" b="1" i="1" dirty="0">
                <a:latin typeface="+mj-lt"/>
                <a:ea typeface="+mj-ea"/>
              </a:rPr>
              <a:t> </a:t>
            </a:r>
            <a:r>
              <a:rPr lang="en-US" altLang="zh-CN" sz="2400" b="1" dirty="0">
                <a:latin typeface="+mj-lt"/>
                <a:ea typeface="+mj-ea"/>
              </a:rPr>
              <a:t>= </a:t>
            </a:r>
            <a:r>
              <a:rPr lang="en-US" altLang="zh-CN" sz="2400" b="1" i="1" dirty="0">
                <a:latin typeface="+mj-lt"/>
                <a:ea typeface="+mj-ea"/>
                <a:sym typeface="Symbol" panose="05050102010706020507" pitchFamily="18" charset="2"/>
              </a:rPr>
              <a:t></a:t>
            </a:r>
            <a:r>
              <a:rPr lang="en-US" altLang="zh-CN" sz="2400" b="1" baseline="-25000" dirty="0">
                <a:latin typeface="+mj-lt"/>
                <a:ea typeface="+mj-ea"/>
              </a:rPr>
              <a:t>1</a:t>
            </a:r>
            <a:r>
              <a:rPr lang="en-US" altLang="zh-CN" sz="2400" b="1" dirty="0">
                <a:latin typeface="+mj-lt"/>
                <a:ea typeface="+mj-ea"/>
              </a:rPr>
              <a:t> - </a:t>
            </a:r>
            <a:r>
              <a:rPr lang="en-US" altLang="zh-CN" sz="2400" b="1" i="1" dirty="0">
                <a:latin typeface="+mj-lt"/>
                <a:ea typeface="+mj-ea"/>
                <a:sym typeface="Symbol" panose="05050102010706020507" pitchFamily="18" charset="2"/>
              </a:rPr>
              <a:t></a:t>
            </a:r>
            <a:r>
              <a:rPr lang="en-US" altLang="zh-CN" sz="2400" b="1" baseline="-25000" dirty="0">
                <a:latin typeface="+mj-lt"/>
                <a:ea typeface="+mj-ea"/>
              </a:rPr>
              <a:t>2</a:t>
            </a:r>
            <a:r>
              <a:rPr lang="en-US" altLang="zh-CN" sz="2400" b="1" dirty="0">
                <a:latin typeface="+mj-lt"/>
                <a:ea typeface="+mj-ea"/>
              </a:rPr>
              <a:t> &lt; 0</a:t>
            </a:r>
            <a:r>
              <a:rPr lang="en-US" altLang="zh-CN" sz="2400" b="1" i="1" dirty="0">
                <a:latin typeface="+mj-lt"/>
                <a:ea typeface="+mj-ea"/>
              </a:rPr>
              <a:t> ,i</a:t>
            </a:r>
            <a:r>
              <a:rPr lang="en-US" altLang="zh-CN" sz="2400" b="1" baseline="-25000" dirty="0">
                <a:latin typeface="+mj-lt"/>
                <a:ea typeface="+mj-ea"/>
              </a:rPr>
              <a:t>1</a:t>
            </a:r>
            <a:r>
              <a:rPr lang="zh-CN" altLang="en-US" sz="2400" b="1" dirty="0">
                <a:latin typeface="+mj-lt"/>
                <a:ea typeface="+mj-ea"/>
              </a:rPr>
              <a:t>滞后</a:t>
            </a:r>
            <a:r>
              <a:rPr lang="en-US" altLang="zh-CN" sz="2400" b="1" i="1" dirty="0">
                <a:latin typeface="+mj-lt"/>
                <a:ea typeface="+mj-ea"/>
              </a:rPr>
              <a:t>i</a:t>
            </a:r>
            <a:r>
              <a:rPr lang="en-US" altLang="zh-CN" sz="2400" b="1" baseline="-25000" dirty="0">
                <a:latin typeface="+mj-lt"/>
                <a:ea typeface="+mj-ea"/>
              </a:rPr>
              <a:t>2</a:t>
            </a:r>
            <a:endParaRPr lang="en-US" altLang="zh-CN" sz="2400" dirty="0">
              <a:latin typeface="+mj-lt"/>
              <a:ea typeface="+mj-ea"/>
            </a:endParaRPr>
          </a:p>
        </p:txBody>
      </p:sp>
      <p:sp>
        <p:nvSpPr>
          <p:cNvPr id="164872" name="Text Box 8"/>
          <p:cNvSpPr txBox="1">
            <a:spLocks noChangeArrowheads="1"/>
          </p:cNvSpPr>
          <p:nvPr/>
        </p:nvSpPr>
        <p:spPr bwMode="auto">
          <a:xfrm>
            <a:off x="539750" y="4516586"/>
            <a:ext cx="403225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b="1" dirty="0">
                <a:latin typeface="+mj-lt"/>
                <a:ea typeface="+mn-ea"/>
              </a:rPr>
              <a:t>(3)</a:t>
            </a:r>
            <a:r>
              <a:rPr lang="en-US" altLang="zh-CN" sz="2400" b="1" i="1" dirty="0">
                <a:latin typeface="+mj-lt"/>
                <a:ea typeface="+mn-ea"/>
                <a:sym typeface="Symbol" panose="05050102010706020507" pitchFamily="18" charset="2"/>
              </a:rPr>
              <a:t></a:t>
            </a:r>
            <a:r>
              <a:rPr lang="en-US" altLang="zh-CN" sz="2400" b="1" i="1" dirty="0">
                <a:latin typeface="+mj-lt"/>
                <a:ea typeface="+mn-ea"/>
              </a:rPr>
              <a:t> </a:t>
            </a:r>
            <a:r>
              <a:rPr lang="en-US" altLang="zh-CN" sz="2400" b="1" dirty="0">
                <a:latin typeface="+mj-lt"/>
                <a:ea typeface="+mn-ea"/>
              </a:rPr>
              <a:t>= </a:t>
            </a:r>
            <a:r>
              <a:rPr lang="en-US" altLang="zh-CN" sz="2400" b="1" i="1" dirty="0">
                <a:latin typeface="+mj-lt"/>
                <a:ea typeface="+mn-ea"/>
                <a:sym typeface="Symbol" panose="05050102010706020507" pitchFamily="18" charset="2"/>
              </a:rPr>
              <a:t></a:t>
            </a:r>
            <a:r>
              <a:rPr lang="en-US" altLang="zh-CN" sz="2400" b="1" baseline="-25000" dirty="0">
                <a:latin typeface="+mj-lt"/>
                <a:ea typeface="+mn-ea"/>
              </a:rPr>
              <a:t>1</a:t>
            </a:r>
            <a:r>
              <a:rPr lang="en-US" altLang="zh-CN" sz="2400" b="1" dirty="0">
                <a:latin typeface="+mj-lt"/>
                <a:ea typeface="+mn-ea"/>
              </a:rPr>
              <a:t> - </a:t>
            </a:r>
            <a:r>
              <a:rPr lang="en-US" altLang="zh-CN" sz="2400" b="1" i="1" dirty="0">
                <a:latin typeface="+mj-lt"/>
                <a:ea typeface="+mn-ea"/>
                <a:sym typeface="Symbol" panose="05050102010706020507" pitchFamily="18" charset="2"/>
              </a:rPr>
              <a:t></a:t>
            </a:r>
            <a:r>
              <a:rPr lang="en-US" altLang="zh-CN" sz="2400" b="1" baseline="-25000" dirty="0">
                <a:latin typeface="+mj-lt"/>
                <a:ea typeface="+mn-ea"/>
              </a:rPr>
              <a:t>2</a:t>
            </a:r>
            <a:r>
              <a:rPr lang="en-US" altLang="zh-CN" sz="2400" b="1" dirty="0">
                <a:latin typeface="+mj-lt"/>
                <a:ea typeface="+mn-ea"/>
              </a:rPr>
              <a:t> = 0 , </a:t>
            </a:r>
            <a:r>
              <a:rPr lang="en-US" altLang="zh-CN" sz="2400" b="1" i="1" dirty="0">
                <a:latin typeface="+mj-lt"/>
                <a:ea typeface="+mn-ea"/>
              </a:rPr>
              <a:t>i</a:t>
            </a:r>
            <a:r>
              <a:rPr lang="en-US" altLang="zh-CN" sz="2400" b="1" baseline="-25000" dirty="0">
                <a:latin typeface="+mj-lt"/>
                <a:ea typeface="+mn-ea"/>
              </a:rPr>
              <a:t>1</a:t>
            </a:r>
            <a:r>
              <a:rPr lang="zh-CN" altLang="en-US" sz="2400" b="1" dirty="0">
                <a:latin typeface="+mj-lt"/>
                <a:ea typeface="+mn-ea"/>
              </a:rPr>
              <a:t>、</a:t>
            </a:r>
            <a:r>
              <a:rPr lang="en-US" altLang="zh-CN" sz="2400" b="1" i="1" dirty="0">
                <a:latin typeface="+mj-lt"/>
                <a:ea typeface="+mn-ea"/>
              </a:rPr>
              <a:t>i</a:t>
            </a:r>
            <a:r>
              <a:rPr lang="en-US" altLang="zh-CN" sz="2400" b="1" baseline="-25000" dirty="0">
                <a:latin typeface="+mj-lt"/>
                <a:ea typeface="+mn-ea"/>
              </a:rPr>
              <a:t>2</a:t>
            </a:r>
            <a:r>
              <a:rPr lang="zh-CN" altLang="en-US" sz="2400" b="1" dirty="0">
                <a:latin typeface="+mj-lt"/>
                <a:ea typeface="+mn-ea"/>
              </a:rPr>
              <a:t>同相</a:t>
            </a:r>
          </a:p>
        </p:txBody>
      </p:sp>
      <p:sp>
        <p:nvSpPr>
          <p:cNvPr id="164873" name="Text Box 9"/>
          <p:cNvSpPr txBox="1">
            <a:spLocks noChangeArrowheads="1"/>
          </p:cNvSpPr>
          <p:nvPr/>
        </p:nvSpPr>
        <p:spPr bwMode="auto">
          <a:xfrm>
            <a:off x="4643438" y="4516586"/>
            <a:ext cx="427552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zh-CN" sz="2400" b="1" dirty="0">
                <a:latin typeface="+mj-lt"/>
                <a:ea typeface="+mn-ea"/>
              </a:rPr>
              <a:t>(4)</a:t>
            </a:r>
            <a:r>
              <a:rPr lang="en-US" altLang="zh-CN" sz="2400" b="1" i="1" dirty="0">
                <a:latin typeface="+mj-lt"/>
                <a:ea typeface="+mn-ea"/>
                <a:sym typeface="Symbol" panose="05050102010706020507" pitchFamily="18" charset="2"/>
              </a:rPr>
              <a:t></a:t>
            </a:r>
            <a:r>
              <a:rPr lang="en-US" altLang="zh-CN" sz="2400" b="1" i="1" dirty="0">
                <a:latin typeface="+mj-lt"/>
                <a:ea typeface="+mn-ea"/>
              </a:rPr>
              <a:t> </a:t>
            </a:r>
            <a:r>
              <a:rPr lang="en-US" altLang="zh-CN" sz="2400" b="1" dirty="0">
                <a:latin typeface="+mj-lt"/>
                <a:ea typeface="+mn-ea"/>
              </a:rPr>
              <a:t>= </a:t>
            </a:r>
            <a:r>
              <a:rPr lang="en-US" altLang="zh-CN" sz="2400" b="1" i="1" dirty="0">
                <a:latin typeface="+mj-lt"/>
                <a:ea typeface="+mn-ea"/>
                <a:sym typeface="Symbol" panose="05050102010706020507" pitchFamily="18" charset="2"/>
              </a:rPr>
              <a:t></a:t>
            </a:r>
            <a:r>
              <a:rPr lang="en-US" altLang="zh-CN" sz="2400" b="1" baseline="-25000" dirty="0">
                <a:latin typeface="+mj-lt"/>
                <a:ea typeface="+mn-ea"/>
              </a:rPr>
              <a:t>1</a:t>
            </a:r>
            <a:r>
              <a:rPr lang="en-US" altLang="zh-CN" sz="2400" b="1" dirty="0">
                <a:latin typeface="+mj-lt"/>
                <a:ea typeface="+mn-ea"/>
              </a:rPr>
              <a:t> - </a:t>
            </a:r>
            <a:r>
              <a:rPr lang="en-US" altLang="zh-CN" sz="2400" b="1" i="1" dirty="0">
                <a:latin typeface="+mj-lt"/>
                <a:ea typeface="+mn-ea"/>
                <a:sym typeface="Symbol" panose="05050102010706020507" pitchFamily="18" charset="2"/>
              </a:rPr>
              <a:t></a:t>
            </a:r>
            <a:r>
              <a:rPr lang="en-US" altLang="zh-CN" sz="2400" b="1" baseline="-25000" dirty="0">
                <a:latin typeface="+mj-lt"/>
                <a:ea typeface="+mn-ea"/>
              </a:rPr>
              <a:t>2</a:t>
            </a:r>
            <a:r>
              <a:rPr lang="en-US" altLang="zh-CN" sz="2400" b="1" dirty="0">
                <a:latin typeface="+mj-lt"/>
                <a:ea typeface="+mn-ea"/>
              </a:rPr>
              <a:t>=180°,</a:t>
            </a:r>
            <a:r>
              <a:rPr lang="en-US" altLang="zh-CN" sz="2400" b="1" i="1" dirty="0">
                <a:latin typeface="+mj-lt"/>
                <a:ea typeface="+mn-ea"/>
              </a:rPr>
              <a:t>i</a:t>
            </a:r>
            <a:r>
              <a:rPr lang="en-US" altLang="zh-CN" sz="2400" b="1" baseline="-25000" dirty="0">
                <a:latin typeface="+mj-lt"/>
                <a:ea typeface="+mn-ea"/>
              </a:rPr>
              <a:t>1</a:t>
            </a:r>
            <a:r>
              <a:rPr lang="zh-CN" altLang="en-US" sz="2400" b="1" dirty="0">
                <a:latin typeface="+mj-lt"/>
                <a:ea typeface="+mn-ea"/>
              </a:rPr>
              <a:t>、</a:t>
            </a:r>
            <a:r>
              <a:rPr lang="en-US" altLang="zh-CN" sz="2400" b="1" i="1" dirty="0">
                <a:latin typeface="+mj-lt"/>
                <a:ea typeface="+mn-ea"/>
              </a:rPr>
              <a:t>i</a:t>
            </a:r>
            <a:r>
              <a:rPr lang="en-US" altLang="zh-CN" sz="2400" b="1" baseline="-25000" dirty="0">
                <a:latin typeface="+mj-lt"/>
                <a:ea typeface="+mn-ea"/>
              </a:rPr>
              <a:t>2</a:t>
            </a:r>
            <a:r>
              <a:rPr lang="zh-CN" altLang="en-US" sz="2400" b="1" dirty="0">
                <a:latin typeface="+mj-lt"/>
                <a:ea typeface="+mn-ea"/>
              </a:rPr>
              <a:t>反相</a:t>
            </a:r>
            <a:r>
              <a:rPr lang="zh-CN" altLang="en-US" dirty="0">
                <a:latin typeface="+mj-lt"/>
                <a:ea typeface="+mn-ea"/>
              </a:rPr>
              <a:t> </a:t>
            </a:r>
          </a:p>
        </p:txBody>
      </p:sp>
      <p:pic>
        <p:nvPicPr>
          <p:cNvPr id="164879" name="Picture 15"/>
          <p:cNvPicPr>
            <a:picLocks noChangeAspect="1" noChangeArrowheads="1"/>
          </p:cNvPicPr>
          <p:nvPr/>
        </p:nvPicPr>
        <p:blipFill>
          <a:blip r:embed="rId7">
            <a:lum contrast="3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013" y="5021411"/>
            <a:ext cx="3190875" cy="138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4880" name="Picture 16"/>
          <p:cNvPicPr>
            <a:picLocks noChangeAspect="1" noChangeArrowheads="1"/>
          </p:cNvPicPr>
          <p:nvPr/>
        </p:nvPicPr>
        <p:blipFill>
          <a:blip r:embed="rId8">
            <a:lum contras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013" y="2766839"/>
            <a:ext cx="3111500" cy="1479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4881" name="Picture 17"/>
          <p:cNvPicPr>
            <a:picLocks noChangeAspect="1" noChangeArrowheads="1"/>
          </p:cNvPicPr>
          <p:nvPr/>
        </p:nvPicPr>
        <p:blipFill>
          <a:blip r:embed="rId9">
            <a:lum contrast="3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725" y="2781126"/>
            <a:ext cx="3133725" cy="148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4882" name="Picture 18"/>
          <p:cNvPicPr>
            <a:picLocks noChangeAspect="1" noChangeArrowheads="1"/>
          </p:cNvPicPr>
          <p:nvPr/>
        </p:nvPicPr>
        <p:blipFill>
          <a:blip r:embed="rId10">
            <a:lum contrast="3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725" y="5021411"/>
            <a:ext cx="2905125" cy="1431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4883" name="Rectangle 19"/>
          <p:cNvSpPr>
            <a:spLocks noChangeArrowheads="1"/>
          </p:cNvSpPr>
          <p:nvPr/>
        </p:nvSpPr>
        <p:spPr bwMode="auto">
          <a:xfrm>
            <a:off x="395288" y="2319263"/>
            <a:ext cx="44069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b="1" dirty="0">
                <a:latin typeface="+mj-lt"/>
                <a:ea typeface="+mj-ea"/>
              </a:rPr>
              <a:t>（</a:t>
            </a:r>
            <a:r>
              <a:rPr lang="en-US" altLang="zh-CN" sz="2400" b="1" dirty="0">
                <a:latin typeface="+mj-lt"/>
                <a:ea typeface="+mj-ea"/>
              </a:rPr>
              <a:t>1</a:t>
            </a:r>
            <a:r>
              <a:rPr lang="zh-CN" altLang="en-US" sz="2400" b="1" dirty="0">
                <a:latin typeface="+mj-lt"/>
                <a:ea typeface="+mj-ea"/>
              </a:rPr>
              <a:t>）</a:t>
            </a:r>
            <a:r>
              <a:rPr lang="zh-CN" altLang="en-US" sz="2400" b="1" i="1" dirty="0">
                <a:latin typeface="+mj-lt"/>
                <a:ea typeface="+mj-ea"/>
                <a:sym typeface="Symbol" panose="05050102010706020507" pitchFamily="18" charset="2"/>
              </a:rPr>
              <a:t></a:t>
            </a:r>
            <a:r>
              <a:rPr lang="zh-CN" altLang="en-US" sz="2400" b="1" i="1" dirty="0">
                <a:latin typeface="+mj-lt"/>
                <a:ea typeface="+mj-ea"/>
              </a:rPr>
              <a:t> </a:t>
            </a:r>
            <a:r>
              <a:rPr lang="en-US" altLang="zh-CN" sz="2400" b="1" dirty="0">
                <a:latin typeface="+mj-lt"/>
                <a:ea typeface="+mj-ea"/>
              </a:rPr>
              <a:t>= </a:t>
            </a:r>
            <a:r>
              <a:rPr lang="en-US" altLang="zh-CN" sz="2400" b="1" i="1" dirty="0">
                <a:latin typeface="+mj-lt"/>
                <a:ea typeface="+mj-ea"/>
                <a:sym typeface="Symbol" panose="05050102010706020507" pitchFamily="18" charset="2"/>
              </a:rPr>
              <a:t></a:t>
            </a:r>
            <a:r>
              <a:rPr lang="en-US" altLang="zh-CN" sz="2400" b="1" baseline="-25000" dirty="0">
                <a:latin typeface="+mj-lt"/>
                <a:ea typeface="+mj-ea"/>
              </a:rPr>
              <a:t>1</a:t>
            </a:r>
            <a:r>
              <a:rPr lang="en-US" altLang="zh-CN" sz="2400" b="1" dirty="0">
                <a:latin typeface="+mj-lt"/>
                <a:ea typeface="+mj-ea"/>
              </a:rPr>
              <a:t> - </a:t>
            </a:r>
            <a:r>
              <a:rPr lang="en-US" altLang="zh-CN" sz="2400" b="1" i="1" dirty="0">
                <a:latin typeface="+mj-lt"/>
                <a:ea typeface="+mj-ea"/>
                <a:sym typeface="Symbol" panose="05050102010706020507" pitchFamily="18" charset="2"/>
              </a:rPr>
              <a:t></a:t>
            </a:r>
            <a:r>
              <a:rPr lang="en-US" altLang="zh-CN" sz="2400" b="1" baseline="-25000" dirty="0">
                <a:latin typeface="+mj-lt"/>
                <a:ea typeface="+mj-ea"/>
              </a:rPr>
              <a:t>2</a:t>
            </a:r>
            <a:r>
              <a:rPr lang="en-US" altLang="zh-CN" sz="2400" b="1" dirty="0">
                <a:latin typeface="+mj-lt"/>
                <a:ea typeface="+mj-ea"/>
              </a:rPr>
              <a:t> &gt; 0 ,</a:t>
            </a:r>
            <a:r>
              <a:rPr lang="en-US" altLang="zh-CN" sz="2400" b="1" i="1" dirty="0">
                <a:latin typeface="+mj-lt"/>
                <a:ea typeface="+mj-ea"/>
              </a:rPr>
              <a:t> i</a:t>
            </a:r>
            <a:r>
              <a:rPr lang="en-US" altLang="zh-CN" sz="2400" b="1" baseline="-25000" dirty="0">
                <a:latin typeface="+mj-lt"/>
                <a:ea typeface="+mj-ea"/>
              </a:rPr>
              <a:t>1</a:t>
            </a:r>
            <a:r>
              <a:rPr lang="zh-CN" altLang="en-US" sz="2400" b="1" dirty="0">
                <a:latin typeface="+mj-lt"/>
                <a:ea typeface="+mj-ea"/>
              </a:rPr>
              <a:t>超前</a:t>
            </a:r>
            <a:r>
              <a:rPr lang="en-US" altLang="zh-CN" sz="2400" b="1" i="1" dirty="0">
                <a:latin typeface="+mj-lt"/>
                <a:ea typeface="+mj-ea"/>
              </a:rPr>
              <a:t>i</a:t>
            </a:r>
            <a:r>
              <a:rPr lang="en-US" altLang="zh-CN" sz="2400" b="1" baseline="-25000" dirty="0">
                <a:latin typeface="+mj-lt"/>
                <a:ea typeface="+mj-ea"/>
              </a:rPr>
              <a:t>2</a:t>
            </a:r>
          </a:p>
        </p:txBody>
      </p:sp>
      <p:sp>
        <p:nvSpPr>
          <p:cNvPr id="6159" name="Rectangle 20"/>
          <p:cNvSpPr>
            <a:spLocks noGrp="1" noChangeArrowheads="1"/>
          </p:cNvSpPr>
          <p:nvPr>
            <p:ph type="title"/>
          </p:nvPr>
        </p:nvSpPr>
        <p:spPr>
          <a:xfrm>
            <a:off x="683568" y="188913"/>
            <a:ext cx="7773045" cy="801688"/>
          </a:xfrm>
          <a:noFill/>
        </p:spPr>
        <p:txBody>
          <a:bodyPr/>
          <a:lstStyle/>
          <a:p>
            <a:pPr eaLnBrk="1" hangingPunct="1"/>
            <a:r>
              <a:rPr lang="en-US" altLang="zh-CN" dirty="0" smtClean="0"/>
              <a:t>§</a:t>
            </a:r>
            <a:r>
              <a:rPr lang="en-US" altLang="zh-CN" dirty="0" smtClean="0"/>
              <a:t>8-2 </a:t>
            </a:r>
            <a:r>
              <a:rPr lang="zh-CN" altLang="en-US" dirty="0" smtClean="0"/>
              <a:t>正弦量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8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4871" grpId="0"/>
      <p:bldP spid="164872" grpId="0"/>
      <p:bldP spid="164873" grpId="0"/>
      <p:bldP spid="16488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4213" y="1124744"/>
            <a:ext cx="8229600" cy="5361781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b="1" dirty="0" smtClean="0">
                <a:latin typeface="+mj-lt"/>
                <a:ea typeface="+mj-ea"/>
              </a:rPr>
              <a:t>三、有效值</a:t>
            </a:r>
          </a:p>
          <a:p>
            <a:pPr eaLnBrk="1" hangingPunct="1">
              <a:spcBef>
                <a:spcPts val="1800"/>
              </a:spcBef>
              <a:buFont typeface="Wingdings" panose="05000000000000000000" pitchFamily="2" charset="2"/>
              <a:buNone/>
            </a:pPr>
            <a:r>
              <a:rPr lang="zh-CN" altLang="en-US" b="1" dirty="0" smtClean="0">
                <a:latin typeface="+mj-lt"/>
                <a:ea typeface="+mj-ea"/>
              </a:rPr>
              <a:t>                                                 </a:t>
            </a:r>
            <a:r>
              <a:rPr lang="zh-CN" altLang="en-US" b="1" dirty="0" smtClean="0">
                <a:latin typeface="+mj-lt"/>
                <a:ea typeface="+mj-ea"/>
              </a:rPr>
              <a:t>  </a:t>
            </a:r>
            <a:r>
              <a:rPr lang="zh-CN" altLang="en-US" sz="2400" b="1" dirty="0" smtClean="0">
                <a:latin typeface="+mj-lt"/>
                <a:ea typeface="+mj-ea"/>
              </a:rPr>
              <a:t>做功</a:t>
            </a:r>
            <a:r>
              <a:rPr lang="zh-CN" altLang="en-US" sz="2400" b="1" dirty="0" smtClean="0">
                <a:latin typeface="+mj-lt"/>
                <a:ea typeface="+mj-ea"/>
              </a:rPr>
              <a:t>等效</a:t>
            </a:r>
            <a:r>
              <a:rPr lang="zh-CN" altLang="en-US" dirty="0" smtClean="0">
                <a:latin typeface="+mj-lt"/>
                <a:ea typeface="+mj-ea"/>
              </a:rPr>
              <a:t> </a:t>
            </a:r>
          </a:p>
          <a:p>
            <a:pPr eaLnBrk="1" hangingPunct="1"/>
            <a:endParaRPr lang="zh-CN" altLang="en-US" dirty="0" smtClean="0">
              <a:latin typeface="+mj-lt"/>
              <a:ea typeface="+mj-ea"/>
            </a:endParaRP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sz="1800" b="1" dirty="0" smtClean="0">
                <a:latin typeface="+mj-lt"/>
                <a:ea typeface="+mj-ea"/>
              </a:rPr>
              <a:t>                      周期电流             直流电流</a:t>
            </a:r>
            <a:r>
              <a:rPr lang="zh-CN" altLang="en-US" dirty="0" smtClean="0">
                <a:latin typeface="+mj-lt"/>
                <a:ea typeface="+mj-ea"/>
              </a:rPr>
              <a:t> </a:t>
            </a:r>
          </a:p>
          <a:p>
            <a:pPr eaLnBrk="1" hangingPunct="1">
              <a:spcBef>
                <a:spcPts val="2400"/>
              </a:spcBef>
              <a:buFont typeface="Wingdings" panose="05000000000000000000" pitchFamily="2" charset="2"/>
              <a:buNone/>
            </a:pPr>
            <a:r>
              <a:rPr lang="zh-CN" altLang="en-US" b="1" dirty="0" smtClean="0">
                <a:latin typeface="+mj-lt"/>
                <a:ea typeface="+mj-ea"/>
              </a:rPr>
              <a:t>周期信号的有效值：</a:t>
            </a:r>
            <a:r>
              <a:rPr lang="zh-CN" altLang="en-US" dirty="0" smtClean="0">
                <a:latin typeface="+mj-lt"/>
                <a:ea typeface="+mj-ea"/>
              </a:rPr>
              <a:t> </a:t>
            </a:r>
          </a:p>
          <a:p>
            <a:pPr eaLnBrk="1" hangingPunct="1"/>
            <a:endParaRPr lang="zh-CN" altLang="en-US" dirty="0" smtClean="0">
              <a:latin typeface="+mj-lt"/>
              <a:ea typeface="+mj-ea"/>
            </a:endParaRP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b="1" dirty="0" smtClean="0">
                <a:latin typeface="+mj-lt"/>
                <a:ea typeface="+mj-ea"/>
              </a:rPr>
              <a:t>正弦信号的有效值：</a:t>
            </a:r>
            <a:r>
              <a:rPr lang="zh-CN" altLang="en-US" dirty="0" smtClean="0">
                <a:latin typeface="+mj-lt"/>
                <a:ea typeface="+mj-ea"/>
              </a:rPr>
              <a:t> </a:t>
            </a:r>
          </a:p>
        </p:txBody>
      </p:sp>
      <p:graphicFrame>
        <p:nvGraphicFramePr>
          <p:cNvPr id="165892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92749589"/>
              </p:ext>
            </p:extLst>
          </p:nvPr>
        </p:nvGraphicFramePr>
        <p:xfrm>
          <a:off x="1187624" y="1549549"/>
          <a:ext cx="4229258" cy="1087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24" name="Equation" r:id="rId4" imgW="939600" imgH="469800" progId="Equation.DSMT4">
                  <p:embed/>
                </p:oleObj>
              </mc:Choice>
              <mc:Fallback>
                <p:oleObj name="Equation" r:id="rId4" imgW="939600" imgH="4698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624" y="1549549"/>
                        <a:ext cx="4229258" cy="1087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73" name="Rectangle 5"/>
          <p:cNvSpPr>
            <a:spLocks noChangeArrowheads="1"/>
          </p:cNvSpPr>
          <p:nvPr/>
        </p:nvSpPr>
        <p:spPr bwMode="auto">
          <a:xfrm>
            <a:off x="-180975" y="-3873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165894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0407003"/>
              </p:ext>
            </p:extLst>
          </p:nvPr>
        </p:nvGraphicFramePr>
        <p:xfrm>
          <a:off x="4067944" y="3212579"/>
          <a:ext cx="2952750" cy="1152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25" name="公式" r:id="rId6" imgW="1129810" imgH="520474" progId="Equation.3">
                  <p:embed/>
                </p:oleObj>
              </mc:Choice>
              <mc:Fallback>
                <p:oleObj name="公式" r:id="rId6" imgW="1129810" imgH="520474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67944" y="3212579"/>
                        <a:ext cx="2952750" cy="1152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75" name="Rectangle 7"/>
          <p:cNvSpPr>
            <a:spLocks noChangeArrowheads="1"/>
          </p:cNvSpPr>
          <p:nvPr/>
        </p:nvSpPr>
        <p:spPr bwMode="auto">
          <a:xfrm>
            <a:off x="-180975" y="-3873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165896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93750491"/>
              </p:ext>
            </p:extLst>
          </p:nvPr>
        </p:nvGraphicFramePr>
        <p:xfrm>
          <a:off x="4067175" y="4436144"/>
          <a:ext cx="3313113" cy="1081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26" name="Equation" r:id="rId8" imgW="1727200" imgH="520700" progId="Equation.DSMT4">
                  <p:embed/>
                </p:oleObj>
              </mc:Choice>
              <mc:Fallback>
                <p:oleObj name="Equation" r:id="rId8" imgW="1727200" imgH="520700" progId="Equation.DSMT4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67175" y="4436144"/>
                        <a:ext cx="3313113" cy="1081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77" name="Rectangle 9"/>
          <p:cNvSpPr>
            <a:spLocks noChangeArrowheads="1"/>
          </p:cNvSpPr>
          <p:nvPr/>
        </p:nvSpPr>
        <p:spPr bwMode="auto">
          <a:xfrm>
            <a:off x="-180975" y="28321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165898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54343249"/>
              </p:ext>
            </p:extLst>
          </p:nvPr>
        </p:nvGraphicFramePr>
        <p:xfrm>
          <a:off x="4211960" y="5445274"/>
          <a:ext cx="2449512" cy="1008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27" name="公式" r:id="rId10" imgW="1016000" imgH="419100" progId="Equation.3">
                  <p:embed/>
                </p:oleObj>
              </mc:Choice>
              <mc:Fallback>
                <p:oleObj name="公式" r:id="rId10" imgW="1016000" imgH="419100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11960" y="5445274"/>
                        <a:ext cx="2449512" cy="10080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5900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0362751"/>
              </p:ext>
            </p:extLst>
          </p:nvPr>
        </p:nvGraphicFramePr>
        <p:xfrm>
          <a:off x="755650" y="5373712"/>
          <a:ext cx="2736850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28" name="公式" r:id="rId12" imgW="1295400" imgH="419100" progId="Equation.3">
                  <p:embed/>
                </p:oleObj>
              </mc:Choice>
              <mc:Fallback>
                <p:oleObj name="公式" r:id="rId12" imgW="1295400" imgH="419100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650" y="5373712"/>
                        <a:ext cx="2736850" cy="863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5901" name="Picture 13"/>
          <p:cNvPicPr>
            <a:picLocks noChangeAspect="1" noChangeArrowheads="1"/>
          </p:cNvPicPr>
          <p:nvPr/>
        </p:nvPicPr>
        <p:blipFill>
          <a:blip r:embed="rId14">
            <a:lum contrast="1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975" y="2477269"/>
            <a:ext cx="228600" cy="44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5902" name="Picture 14"/>
          <p:cNvPicPr>
            <a:picLocks noChangeAspect="1" noChangeArrowheads="1"/>
          </p:cNvPicPr>
          <p:nvPr/>
        </p:nvPicPr>
        <p:blipFill>
          <a:blip r:embed="rId14">
            <a:lum contrast="1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175" y="2404244"/>
            <a:ext cx="228600" cy="44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83" name="Rectangle 20"/>
          <p:cNvSpPr>
            <a:spLocks noGrp="1" noChangeArrowheads="1"/>
          </p:cNvSpPr>
          <p:nvPr>
            <p:ph type="title"/>
          </p:nvPr>
        </p:nvSpPr>
        <p:spPr>
          <a:xfrm>
            <a:off x="684213" y="188913"/>
            <a:ext cx="7772400" cy="776288"/>
          </a:xfrm>
          <a:noFill/>
        </p:spPr>
        <p:txBody>
          <a:bodyPr/>
          <a:lstStyle/>
          <a:p>
            <a:pPr eaLnBrk="1" hangingPunct="1"/>
            <a:r>
              <a:rPr lang="en-US" altLang="zh-CN" dirty="0" smtClean="0"/>
              <a:t>§</a:t>
            </a:r>
            <a:r>
              <a:rPr lang="en-US" altLang="zh-CN" dirty="0" smtClean="0"/>
              <a:t>8-2 </a:t>
            </a:r>
            <a:r>
              <a:rPr lang="zh-CN" altLang="en-US" dirty="0" smtClean="0"/>
              <a:t>正弦量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89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89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589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58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89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Layers">
  <a:themeElements>
    <a:clrScheme name="Layers 6">
      <a:dk1>
        <a:srgbClr val="000000"/>
      </a:dk1>
      <a:lt1>
        <a:srgbClr val="FFFFE1"/>
      </a:lt1>
      <a:dk2>
        <a:srgbClr val="330033"/>
      </a:dk2>
      <a:lt2>
        <a:srgbClr val="330033"/>
      </a:lt2>
      <a:accent1>
        <a:srgbClr val="CCCC99"/>
      </a:accent1>
      <a:accent2>
        <a:srgbClr val="FF0000"/>
      </a:accent2>
      <a:accent3>
        <a:srgbClr val="FFFFEE"/>
      </a:accent3>
      <a:accent4>
        <a:srgbClr val="000000"/>
      </a:accent4>
      <a:accent5>
        <a:srgbClr val="E2E2CA"/>
      </a:accent5>
      <a:accent6>
        <a:srgbClr val="E70000"/>
      </a:accent6>
      <a:hlink>
        <a:srgbClr val="990033"/>
      </a:hlink>
      <a:folHlink>
        <a:srgbClr val="B2B2B2"/>
      </a:folHlink>
    </a:clrScheme>
    <a:fontScheme name="Layers">
      <a:majorFont>
        <a:latin typeface="Times New Roman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lnDef>
  </a:objectDefaults>
  <a:extraClrSchemeLst>
    <a:extraClrScheme>
      <a:clrScheme name="Layers 1">
        <a:dk1>
          <a:srgbClr val="993300"/>
        </a:dk1>
        <a:lt1>
          <a:srgbClr val="CCCCCC"/>
        </a:lt1>
        <a:dk2>
          <a:srgbClr val="000000"/>
        </a:dk2>
        <a:lt2>
          <a:srgbClr val="FFFFFF"/>
        </a:lt2>
        <a:accent1>
          <a:srgbClr val="576F2B"/>
        </a:accent1>
        <a:accent2>
          <a:srgbClr val="666699"/>
        </a:accent2>
        <a:accent3>
          <a:srgbClr val="AAAAAA"/>
        </a:accent3>
        <a:accent4>
          <a:srgbClr val="AEAEAE"/>
        </a:accent4>
        <a:accent5>
          <a:srgbClr val="B4BBAC"/>
        </a:accent5>
        <a:accent6>
          <a:srgbClr val="5C5C8A"/>
        </a:accent6>
        <a:hlink>
          <a:srgbClr val="993300"/>
        </a:hlink>
        <a:folHlink>
          <a:srgbClr val="CC99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yers 2">
        <a:dk1>
          <a:srgbClr val="993300"/>
        </a:dk1>
        <a:lt1>
          <a:srgbClr val="CCCCCC"/>
        </a:lt1>
        <a:dk2>
          <a:srgbClr val="330000"/>
        </a:dk2>
        <a:lt2>
          <a:srgbClr val="FFFFFF"/>
        </a:lt2>
        <a:accent1>
          <a:srgbClr val="996633"/>
        </a:accent1>
        <a:accent2>
          <a:srgbClr val="FF0000"/>
        </a:accent2>
        <a:accent3>
          <a:srgbClr val="ADAAAA"/>
        </a:accent3>
        <a:accent4>
          <a:srgbClr val="AEAEAE"/>
        </a:accent4>
        <a:accent5>
          <a:srgbClr val="CAB8AD"/>
        </a:accent5>
        <a:accent6>
          <a:srgbClr val="E70000"/>
        </a:accent6>
        <a:hlink>
          <a:srgbClr val="FF3300"/>
        </a:hlink>
        <a:folHlink>
          <a:srgbClr val="CC99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yers 3">
        <a:dk1>
          <a:srgbClr val="79788A"/>
        </a:dk1>
        <a:lt1>
          <a:srgbClr val="FFFFFF"/>
        </a:lt1>
        <a:dk2>
          <a:srgbClr val="21203C"/>
        </a:dk2>
        <a:lt2>
          <a:srgbClr val="FFFFCC"/>
        </a:lt2>
        <a:accent1>
          <a:srgbClr val="476077"/>
        </a:accent1>
        <a:accent2>
          <a:srgbClr val="676C5A"/>
        </a:accent2>
        <a:accent3>
          <a:srgbClr val="ABABAF"/>
        </a:accent3>
        <a:accent4>
          <a:srgbClr val="DADADA"/>
        </a:accent4>
        <a:accent5>
          <a:srgbClr val="B1B6BD"/>
        </a:accent5>
        <a:accent6>
          <a:srgbClr val="5D6151"/>
        </a:accent6>
        <a:hlink>
          <a:srgbClr val="666699"/>
        </a:hlink>
        <a:folHlink>
          <a:srgbClr val="8CB0A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yers 4">
        <a:dk1>
          <a:srgbClr val="455B41"/>
        </a:dk1>
        <a:lt1>
          <a:srgbClr val="FFFFCC"/>
        </a:lt1>
        <a:dk2>
          <a:srgbClr val="79A994"/>
        </a:dk2>
        <a:lt2>
          <a:srgbClr val="FFFFCC"/>
        </a:lt2>
        <a:accent1>
          <a:srgbClr val="517087"/>
        </a:accent1>
        <a:accent2>
          <a:srgbClr val="666699"/>
        </a:accent2>
        <a:accent3>
          <a:srgbClr val="BED1C8"/>
        </a:accent3>
        <a:accent4>
          <a:srgbClr val="DADAAE"/>
        </a:accent4>
        <a:accent5>
          <a:srgbClr val="B3BBC3"/>
        </a:accent5>
        <a:accent6>
          <a:srgbClr val="5C5C8A"/>
        </a:accent6>
        <a:hlink>
          <a:srgbClr val="993300"/>
        </a:hlink>
        <a:folHlink>
          <a:srgbClr val="A4AF6B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yers 5">
        <a:dk1>
          <a:srgbClr val="330000"/>
        </a:dk1>
        <a:lt1>
          <a:srgbClr val="FF9900"/>
        </a:lt1>
        <a:dk2>
          <a:srgbClr val="FFFFFF"/>
        </a:dk2>
        <a:lt2>
          <a:srgbClr val="8B3111"/>
        </a:lt2>
        <a:accent1>
          <a:srgbClr val="DD6D07"/>
        </a:accent1>
        <a:accent2>
          <a:srgbClr val="CC9900"/>
        </a:accent2>
        <a:accent3>
          <a:srgbClr val="FFCAAA"/>
        </a:accent3>
        <a:accent4>
          <a:srgbClr val="2A0000"/>
        </a:accent4>
        <a:accent5>
          <a:srgbClr val="EBBAAA"/>
        </a:accent5>
        <a:accent6>
          <a:srgbClr val="B98A00"/>
        </a:accent6>
        <a:hlink>
          <a:srgbClr val="CC3300"/>
        </a:hlink>
        <a:folHlink>
          <a:srgbClr val="CC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yers 6">
        <a:dk1>
          <a:srgbClr val="000000"/>
        </a:dk1>
        <a:lt1>
          <a:srgbClr val="FFFFE1"/>
        </a:lt1>
        <a:dk2>
          <a:srgbClr val="330033"/>
        </a:dk2>
        <a:lt2>
          <a:srgbClr val="330033"/>
        </a:lt2>
        <a:accent1>
          <a:srgbClr val="CCCC99"/>
        </a:accent1>
        <a:accent2>
          <a:srgbClr val="FF0000"/>
        </a:accent2>
        <a:accent3>
          <a:srgbClr val="FFFFEE"/>
        </a:accent3>
        <a:accent4>
          <a:srgbClr val="000000"/>
        </a:accent4>
        <a:accent5>
          <a:srgbClr val="E2E2CA"/>
        </a:accent5>
        <a:accent6>
          <a:srgbClr val="E70000"/>
        </a:accent6>
        <a:hlink>
          <a:srgbClr val="990033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yers 7">
        <a:dk1>
          <a:srgbClr val="000000"/>
        </a:dk1>
        <a:lt1>
          <a:srgbClr val="FFFFFF"/>
        </a:lt1>
        <a:dk2>
          <a:srgbClr val="000000"/>
        </a:dk2>
        <a:lt2>
          <a:srgbClr val="891411"/>
        </a:lt2>
        <a:accent1>
          <a:srgbClr val="4F917E"/>
        </a:accent1>
        <a:accent2>
          <a:srgbClr val="CC9900"/>
        </a:accent2>
        <a:accent3>
          <a:srgbClr val="FFFFFF"/>
        </a:accent3>
        <a:accent4>
          <a:srgbClr val="000000"/>
        </a:accent4>
        <a:accent5>
          <a:srgbClr val="B2C7C0"/>
        </a:accent5>
        <a:accent6>
          <a:srgbClr val="B98A00"/>
        </a:accent6>
        <a:hlink>
          <a:srgbClr val="5A84D8"/>
        </a:hlink>
        <a:folHlink>
          <a:srgbClr val="A0C6B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yers 8">
        <a:dk1>
          <a:srgbClr val="000000"/>
        </a:dk1>
        <a:lt1>
          <a:srgbClr val="FFFFFF"/>
        </a:lt1>
        <a:dk2>
          <a:srgbClr val="CC0000"/>
        </a:dk2>
        <a:lt2>
          <a:srgbClr val="999966"/>
        </a:lt2>
        <a:accent1>
          <a:srgbClr val="CCCCCC"/>
        </a:accent1>
        <a:accent2>
          <a:srgbClr val="CCCC6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B9B95C"/>
        </a:accent6>
        <a:hlink>
          <a:srgbClr val="666699"/>
        </a:hlink>
        <a:folHlink>
          <a:srgbClr val="CCCC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yers 9">
        <a:dk1>
          <a:srgbClr val="000000"/>
        </a:dk1>
        <a:lt1>
          <a:srgbClr val="FFFFFF"/>
        </a:lt1>
        <a:dk2>
          <a:srgbClr val="FF0000"/>
        </a:dk2>
        <a:lt2>
          <a:srgbClr val="009999"/>
        </a:lt2>
        <a:accent1>
          <a:srgbClr val="C7B505"/>
        </a:accent1>
        <a:accent2>
          <a:srgbClr val="FFFF66"/>
        </a:accent2>
        <a:accent3>
          <a:srgbClr val="FFFFFF"/>
        </a:accent3>
        <a:accent4>
          <a:srgbClr val="000000"/>
        </a:accent4>
        <a:accent5>
          <a:srgbClr val="E0D7AA"/>
        </a:accent5>
        <a:accent6>
          <a:srgbClr val="E7E75C"/>
        </a:accent6>
        <a:hlink>
          <a:srgbClr val="5A84D8"/>
        </a:hlink>
        <a:folHlink>
          <a:srgbClr val="A0C6B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yers 10">
        <a:dk1>
          <a:srgbClr val="000000"/>
        </a:dk1>
        <a:lt1>
          <a:srgbClr val="FFFFFF"/>
        </a:lt1>
        <a:dk2>
          <a:srgbClr val="660033"/>
        </a:dk2>
        <a:lt2>
          <a:srgbClr val="666699"/>
        </a:lt2>
        <a:accent1>
          <a:srgbClr val="95A3D1"/>
        </a:accent1>
        <a:accent2>
          <a:srgbClr val="FFFF66"/>
        </a:accent2>
        <a:accent3>
          <a:srgbClr val="FFFFFF"/>
        </a:accent3>
        <a:accent4>
          <a:srgbClr val="000000"/>
        </a:accent4>
        <a:accent5>
          <a:srgbClr val="C8CEE5"/>
        </a:accent5>
        <a:accent6>
          <a:srgbClr val="E7E75C"/>
        </a:accent6>
        <a:hlink>
          <a:srgbClr val="5A84D8"/>
        </a:hlink>
        <a:folHlink>
          <a:srgbClr val="CCCC99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Layers</Template>
  <TotalTime>4053</TotalTime>
  <Words>586</Words>
  <Application>Microsoft Office PowerPoint</Application>
  <PresentationFormat>全屏显示(4:3)</PresentationFormat>
  <Paragraphs>110</Paragraphs>
  <Slides>20</Slides>
  <Notes>2</Notes>
  <HiddenSlides>0</HiddenSlides>
  <MMClips>0</MMClips>
  <ScaleCrop>false</ScaleCrop>
  <HeadingPairs>
    <vt:vector size="8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3</vt:i4>
      </vt:variant>
      <vt:variant>
        <vt:lpstr>幻灯片标题</vt:lpstr>
      </vt:variant>
      <vt:variant>
        <vt:i4>20</vt:i4>
      </vt:variant>
    </vt:vector>
  </HeadingPairs>
  <TitlesOfParts>
    <vt:vector size="30" baseType="lpstr">
      <vt:lpstr>宋体</vt:lpstr>
      <vt:lpstr>Arial</vt:lpstr>
      <vt:lpstr>Cambria Math</vt:lpstr>
      <vt:lpstr>Symbol</vt:lpstr>
      <vt:lpstr>Times New Roman</vt:lpstr>
      <vt:lpstr>Wingdings</vt:lpstr>
      <vt:lpstr>Layers</vt:lpstr>
      <vt:lpstr>MathType 6.0 Equation</vt:lpstr>
      <vt:lpstr>Equation</vt:lpstr>
      <vt:lpstr>公式</vt:lpstr>
      <vt:lpstr>第八章  相量法</vt:lpstr>
      <vt:lpstr>§8-1 复数</vt:lpstr>
      <vt:lpstr>§8-1 复数</vt:lpstr>
      <vt:lpstr>§8-1 复数</vt:lpstr>
      <vt:lpstr>§8-1 复数</vt:lpstr>
      <vt:lpstr>§8-2 正弦量</vt:lpstr>
      <vt:lpstr>§8-2 正弦量</vt:lpstr>
      <vt:lpstr>§8-2 正弦量</vt:lpstr>
      <vt:lpstr>§8-2 正弦量</vt:lpstr>
      <vt:lpstr>§8-2 正弦量的相量表示法</vt:lpstr>
      <vt:lpstr>§8-3  RLC元件约束的相量形式</vt:lpstr>
      <vt:lpstr>§8-3  RLC元件约束的相量形式</vt:lpstr>
      <vt:lpstr>§8-3  RLC元件约束的相量形式</vt:lpstr>
      <vt:lpstr>§8-3  RLC元件约束的相量形式</vt:lpstr>
      <vt:lpstr>§8-3  RLC元件约束的相量形式</vt:lpstr>
      <vt:lpstr>§8-4  电路定律的相量形式</vt:lpstr>
      <vt:lpstr>§8-4  电路定律的相量形式</vt:lpstr>
      <vt:lpstr>例8-4 </vt:lpstr>
      <vt:lpstr>例8-5 </vt:lpstr>
      <vt:lpstr>作业</vt:lpstr>
    </vt:vector>
  </TitlesOfParts>
  <Company>robot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电路基础</dc:title>
  <dc:creator>che</dc:creator>
  <cp:lastModifiedBy>Xu Lin</cp:lastModifiedBy>
  <cp:revision>80</cp:revision>
  <dcterms:created xsi:type="dcterms:W3CDTF">2008-01-26T07:22:55Z</dcterms:created>
  <dcterms:modified xsi:type="dcterms:W3CDTF">2019-04-10T14:49:56Z</dcterms:modified>
</cp:coreProperties>
</file>